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0"/>
  </p:notesMasterIdLst>
  <p:sldIdLst>
    <p:sldId id="36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D6212-EE24-415D-8D91-2D0899C95911}" type="datetimeFigureOut">
              <a:rPr lang="zh-TW" altLang="en-US" smtClean="0"/>
              <a:t>2021/9/23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772B4-5332-4FD4-A82B-E551D939F27C}" type="slidenum">
              <a:rPr lang="zh-TW" altLang="en-US" smtClean="0"/>
              <a:t>‹#›</a:t>
            </a:fld>
            <a:endParaRPr lang="zh-TW" altLang="en-US"/>
          </a:p>
        </p:txBody>
      </p:sp>
    </p:spTree>
    <p:extLst>
      <p:ext uri="{BB962C8B-B14F-4D97-AF65-F5344CB8AC3E}">
        <p14:creationId xmlns:p14="http://schemas.microsoft.com/office/powerpoint/2010/main" val="229022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143000" y="685800"/>
            <a:ext cx="4572000" cy="34290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4FF5570-FE69-4FDF-99DA-8CDE436443CD}" type="slidenum">
              <a:rPr lang="en-US" smtClean="0"/>
              <a:t>1</a:t>
            </a:fld>
            <a:endParaRPr lang="en-US" dirty="0"/>
          </a:p>
        </p:txBody>
      </p:sp>
    </p:spTree>
    <p:extLst>
      <p:ext uri="{BB962C8B-B14F-4D97-AF65-F5344CB8AC3E}">
        <p14:creationId xmlns:p14="http://schemas.microsoft.com/office/powerpoint/2010/main" val="451395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10</a:t>
            </a:fld>
            <a:endParaRPr lang="zh-TW" altLang="en-US"/>
          </a:p>
        </p:txBody>
      </p:sp>
    </p:spTree>
    <p:extLst>
      <p:ext uri="{BB962C8B-B14F-4D97-AF65-F5344CB8AC3E}">
        <p14:creationId xmlns:p14="http://schemas.microsoft.com/office/powerpoint/2010/main" val="4045596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t>前三個試驗被阻止到一種 </a:t>
            </a:r>
            <a:r>
              <a:rPr lang="en-US" altLang="zh-TW" sz="1200" dirty="0"/>
              <a:t>NDRT </a:t>
            </a:r>
            <a:r>
              <a:rPr lang="zh-TW" altLang="en-US" sz="1200" dirty="0"/>
              <a:t>模式，最後三個試驗被阻止到剩下的一個。我們為每個條件選擇了三個試驗，因為人機交互的證據表明，大多數行為變化發生在第二次或第三次試驗中 </a:t>
            </a:r>
            <a:r>
              <a:rPr lang="en-US" altLang="zh-TW" sz="1200" dirty="0"/>
              <a:t>(Backhaus &amp; Brandenburg, 2014; Brandenburg &amp; Backhaus, 2016)</a:t>
            </a:r>
            <a:r>
              <a:rPr lang="zh-TW" altLang="en-US" sz="1200" dirty="0"/>
              <a:t>。</a:t>
            </a:r>
            <a:endParaRPr lang="en-US" altLang="zh-TW" sz="1200" dirty="0"/>
          </a:p>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11</a:t>
            </a:fld>
            <a:endParaRPr lang="zh-TW" altLang="en-US"/>
          </a:p>
        </p:txBody>
      </p:sp>
    </p:spTree>
    <p:extLst>
      <p:ext uri="{BB962C8B-B14F-4D97-AF65-F5344CB8AC3E}">
        <p14:creationId xmlns:p14="http://schemas.microsoft.com/office/powerpoint/2010/main" val="2168976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12</a:t>
            </a:fld>
            <a:endParaRPr lang="zh-TW" altLang="en-US"/>
          </a:p>
        </p:txBody>
      </p:sp>
    </p:spTree>
    <p:extLst>
      <p:ext uri="{BB962C8B-B14F-4D97-AF65-F5344CB8AC3E}">
        <p14:creationId xmlns:p14="http://schemas.microsoft.com/office/powerpoint/2010/main" val="790512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最大方向盤角度變化</a:t>
            </a:r>
            <a:endParaRPr lang="en-US" altLang="zh-TW" dirty="0"/>
          </a:p>
          <a:p>
            <a:r>
              <a:rPr lang="zh-TW" altLang="en-US" dirty="0"/>
              <a:t>警報和施工現場之間的分析間隔。</a:t>
            </a:r>
            <a:endParaRPr lang="en-US" altLang="zh-TW" dirty="0"/>
          </a:p>
          <a:p>
            <a:r>
              <a:rPr lang="zh-TW" altLang="zh-TW" sz="1200" kern="1200" dirty="0">
                <a:solidFill>
                  <a:schemeClr val="tx1"/>
                </a:solidFill>
                <a:effectLst/>
                <a:latin typeface="+mn-lt"/>
                <a:ea typeface="+mn-ea"/>
                <a:cs typeface="+mn-cs"/>
              </a:rPr>
              <a:t>與聽覺</a:t>
            </a:r>
            <a:r>
              <a:rPr lang="en-US" altLang="zh-TW" sz="1200" kern="1200" dirty="0">
                <a:solidFill>
                  <a:schemeClr val="tx1"/>
                </a:solidFill>
                <a:effectLst/>
                <a:latin typeface="+mn-lt"/>
                <a:ea typeface="+mn-ea"/>
                <a:cs typeface="+mn-cs"/>
              </a:rPr>
              <a:t> TOR </a:t>
            </a:r>
            <a:r>
              <a:rPr lang="zh-TW" altLang="zh-TW" sz="1200" kern="1200" dirty="0">
                <a:solidFill>
                  <a:schemeClr val="tx1"/>
                </a:solidFill>
                <a:effectLst/>
                <a:latin typeface="+mn-lt"/>
                <a:ea typeface="+mn-ea"/>
                <a:cs typeface="+mn-cs"/>
              </a:rPr>
              <a:t>相比，體驗視覺</a:t>
            </a:r>
            <a:r>
              <a:rPr lang="en-US" altLang="zh-TW" sz="1200" kern="1200" dirty="0">
                <a:solidFill>
                  <a:schemeClr val="tx1"/>
                </a:solidFill>
                <a:effectLst/>
                <a:latin typeface="+mn-lt"/>
                <a:ea typeface="+mn-ea"/>
                <a:cs typeface="+mn-cs"/>
              </a:rPr>
              <a:t>-</a:t>
            </a:r>
            <a:r>
              <a:rPr lang="zh-TW" altLang="zh-TW" sz="1200" kern="1200" dirty="0">
                <a:solidFill>
                  <a:schemeClr val="tx1"/>
                </a:solidFill>
                <a:effectLst/>
                <a:latin typeface="+mn-lt"/>
                <a:ea typeface="+mn-ea"/>
                <a:cs typeface="+mn-cs"/>
              </a:rPr>
              <a:t>聽覺</a:t>
            </a:r>
            <a:r>
              <a:rPr lang="en-US" altLang="zh-TW" sz="1200" kern="1200" dirty="0">
                <a:solidFill>
                  <a:schemeClr val="tx1"/>
                </a:solidFill>
                <a:effectLst/>
                <a:latin typeface="+mn-lt"/>
                <a:ea typeface="+mn-ea"/>
                <a:cs typeface="+mn-cs"/>
              </a:rPr>
              <a:t> TOR </a:t>
            </a:r>
            <a:r>
              <a:rPr lang="zh-TW" altLang="zh-TW" sz="1200" kern="1200" dirty="0">
                <a:solidFill>
                  <a:schemeClr val="tx1"/>
                </a:solidFill>
                <a:effectLst/>
                <a:latin typeface="+mn-lt"/>
                <a:ea typeface="+mn-ea"/>
                <a:cs typeface="+mn-cs"/>
              </a:rPr>
              <a:t>導致顯著更長的</a:t>
            </a:r>
            <a:r>
              <a:rPr lang="en-US" altLang="zh-TW" sz="1200" kern="1200" dirty="0">
                <a:solidFill>
                  <a:schemeClr val="tx1"/>
                </a:solidFill>
                <a:effectLst/>
                <a:latin typeface="+mn-lt"/>
                <a:ea typeface="+mn-ea"/>
                <a:cs typeface="+mn-cs"/>
              </a:rPr>
              <a:t> TOT </a:t>
            </a:r>
            <a:r>
              <a:rPr lang="zh-TW" altLang="zh-TW" sz="1200" kern="1200" dirty="0">
                <a:solidFill>
                  <a:schemeClr val="tx1"/>
                </a:solidFill>
                <a:effectLst/>
                <a:latin typeface="+mn-lt"/>
                <a:ea typeface="+mn-ea"/>
                <a:cs typeface="+mn-cs"/>
              </a:rPr>
              <a:t>和更小的</a:t>
            </a:r>
            <a:r>
              <a:rPr lang="en-US" altLang="zh-TW" sz="1200" kern="1200" dirty="0">
                <a:solidFill>
                  <a:schemeClr val="tx1"/>
                </a:solidFill>
                <a:effectLst/>
                <a:latin typeface="+mn-lt"/>
                <a:ea typeface="+mn-ea"/>
                <a:cs typeface="+mn-cs"/>
              </a:rPr>
              <a:t> TTC</a:t>
            </a:r>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13</a:t>
            </a:fld>
            <a:endParaRPr lang="zh-TW" altLang="en-US"/>
          </a:p>
        </p:txBody>
      </p:sp>
    </p:spTree>
    <p:extLst>
      <p:ext uri="{BB962C8B-B14F-4D97-AF65-F5344CB8AC3E}">
        <p14:creationId xmlns:p14="http://schemas.microsoft.com/office/powerpoint/2010/main" val="4228032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NASA-TLX </a:t>
            </a:r>
            <a:r>
              <a:rPr lang="zh-TW" altLang="en-US" dirty="0"/>
              <a:t>評級在六種接管情況中的每一種之後進行調查。 參與者經歷了聽覺或視覺</a:t>
            </a:r>
            <a:r>
              <a:rPr lang="en-US" altLang="zh-TW" dirty="0"/>
              <a:t>-</a:t>
            </a:r>
            <a:r>
              <a:rPr lang="zh-TW" altLang="en-US" dirty="0"/>
              <a:t>聽覺接管請求。 考慮到 </a:t>
            </a:r>
            <a:r>
              <a:rPr lang="en-US" altLang="zh-TW" dirty="0"/>
              <a:t>NDRT </a:t>
            </a:r>
            <a:r>
              <a:rPr lang="zh-TW" altLang="en-US" dirty="0"/>
              <a:t>在第三次接管情況之後切換。 誤差線代表 </a:t>
            </a:r>
            <a:r>
              <a:rPr lang="en-US" altLang="zh-TW" dirty="0"/>
              <a:t>95% </a:t>
            </a:r>
            <a:r>
              <a:rPr lang="zh-TW" altLang="en-US" dirty="0"/>
              <a:t>的置信區間。</a:t>
            </a:r>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14</a:t>
            </a:fld>
            <a:endParaRPr lang="zh-TW" altLang="en-US"/>
          </a:p>
        </p:txBody>
      </p:sp>
    </p:spTree>
    <p:extLst>
      <p:ext uri="{BB962C8B-B14F-4D97-AF65-F5344CB8AC3E}">
        <p14:creationId xmlns:p14="http://schemas.microsoft.com/office/powerpoint/2010/main" val="332059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NASA-TLX </a:t>
            </a:r>
            <a:r>
              <a:rPr lang="zh-TW" altLang="en-US" dirty="0"/>
              <a:t>評級在六種接管情況中的每一種之後進行調查。 參與者經歷了聽覺或視覺</a:t>
            </a:r>
            <a:r>
              <a:rPr lang="en-US" altLang="zh-TW" dirty="0"/>
              <a:t>-</a:t>
            </a:r>
            <a:r>
              <a:rPr lang="zh-TW" altLang="en-US" dirty="0"/>
              <a:t>聽覺接管請求。 考慮到 </a:t>
            </a:r>
            <a:r>
              <a:rPr lang="en-US" altLang="zh-TW" dirty="0"/>
              <a:t>NDRT </a:t>
            </a:r>
            <a:r>
              <a:rPr lang="zh-TW" altLang="en-US" dirty="0"/>
              <a:t>在第三次接管情況之後切換。 誤差線代表 </a:t>
            </a:r>
            <a:r>
              <a:rPr lang="en-US" altLang="zh-TW" dirty="0"/>
              <a:t>95% </a:t>
            </a:r>
            <a:r>
              <a:rPr lang="zh-TW" altLang="en-US" dirty="0"/>
              <a:t>的置信區間。</a:t>
            </a:r>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15</a:t>
            </a:fld>
            <a:endParaRPr lang="zh-TW" altLang="en-US"/>
          </a:p>
        </p:txBody>
      </p:sp>
    </p:spTree>
    <p:extLst>
      <p:ext uri="{BB962C8B-B14F-4D97-AF65-F5344CB8AC3E}">
        <p14:creationId xmlns:p14="http://schemas.microsoft.com/office/powerpoint/2010/main" val="3993923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16</a:t>
            </a:fld>
            <a:endParaRPr lang="zh-TW" altLang="en-US"/>
          </a:p>
        </p:txBody>
      </p:sp>
    </p:spTree>
    <p:extLst>
      <p:ext uri="{BB962C8B-B14F-4D97-AF65-F5344CB8AC3E}">
        <p14:creationId xmlns:p14="http://schemas.microsoft.com/office/powerpoint/2010/main" val="2131165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17</a:t>
            </a:fld>
            <a:endParaRPr lang="zh-TW" altLang="en-US"/>
          </a:p>
        </p:txBody>
      </p:sp>
    </p:spTree>
    <p:extLst>
      <p:ext uri="{BB962C8B-B14F-4D97-AF65-F5344CB8AC3E}">
        <p14:creationId xmlns:p14="http://schemas.microsoft.com/office/powerpoint/2010/main" val="3123170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18</a:t>
            </a:fld>
            <a:endParaRPr lang="zh-TW" altLang="en-US"/>
          </a:p>
        </p:txBody>
      </p:sp>
    </p:spTree>
    <p:extLst>
      <p:ext uri="{BB962C8B-B14F-4D97-AF65-F5344CB8AC3E}">
        <p14:creationId xmlns:p14="http://schemas.microsoft.com/office/powerpoint/2010/main" val="350650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a:solidFill>
                  <a:schemeClr val="tx1"/>
                </a:solidFill>
                <a:effectLst/>
                <a:latin typeface="+mn-lt"/>
                <a:ea typeface="+mn-ea"/>
                <a:cs typeface="+mn-cs"/>
              </a:rPr>
              <a:t>Roche, F., </a:t>
            </a:r>
            <a:r>
              <a:rPr lang="en-US" altLang="zh-TW" sz="1200" b="0" i="0" kern="1200" dirty="0" err="1">
                <a:solidFill>
                  <a:schemeClr val="tx1"/>
                </a:solidFill>
                <a:effectLst/>
                <a:latin typeface="+mn-lt"/>
                <a:ea typeface="+mn-ea"/>
                <a:cs typeface="+mn-cs"/>
              </a:rPr>
              <a:t>Somieski</a:t>
            </a:r>
            <a:r>
              <a:rPr lang="en-US" altLang="zh-TW" sz="1200" b="0" i="0" kern="1200" dirty="0">
                <a:solidFill>
                  <a:schemeClr val="tx1"/>
                </a:solidFill>
                <a:effectLst/>
                <a:latin typeface="+mn-lt"/>
                <a:ea typeface="+mn-ea"/>
                <a:cs typeface="+mn-cs"/>
              </a:rPr>
              <a:t>, A., &amp; Brandenburg, S. (2019). Behavioral changes to repeated takeovers in highly automated driving: effects of the takeover-request design and the nondriving-related task modality. </a:t>
            </a:r>
            <a:r>
              <a:rPr lang="en-US" altLang="zh-TW" sz="1200" b="0" i="1" kern="1200" dirty="0">
                <a:solidFill>
                  <a:schemeClr val="tx1"/>
                </a:solidFill>
                <a:effectLst/>
                <a:latin typeface="+mn-lt"/>
                <a:ea typeface="+mn-ea"/>
                <a:cs typeface="+mn-cs"/>
              </a:rPr>
              <a:t>Human factors</a:t>
            </a:r>
            <a:r>
              <a:rPr lang="en-US" altLang="zh-TW" sz="1200" b="0" i="0" kern="1200" dirty="0">
                <a:solidFill>
                  <a:schemeClr val="tx1"/>
                </a:solidFill>
                <a:effectLst/>
                <a:latin typeface="+mn-lt"/>
                <a:ea typeface="+mn-ea"/>
                <a:cs typeface="+mn-cs"/>
              </a:rPr>
              <a:t>, </a:t>
            </a:r>
            <a:r>
              <a:rPr lang="en-US" altLang="zh-TW" sz="1200" b="0" i="1" kern="1200" dirty="0">
                <a:solidFill>
                  <a:schemeClr val="tx1"/>
                </a:solidFill>
                <a:effectLst/>
                <a:latin typeface="+mn-lt"/>
                <a:ea typeface="+mn-ea"/>
                <a:cs typeface="+mn-cs"/>
              </a:rPr>
              <a:t>61</a:t>
            </a:r>
            <a:r>
              <a:rPr lang="en-US" altLang="zh-TW" sz="1200" b="0" i="0" kern="1200" dirty="0">
                <a:solidFill>
                  <a:schemeClr val="tx1"/>
                </a:solidFill>
                <a:effectLst/>
                <a:latin typeface="+mn-lt"/>
                <a:ea typeface="+mn-ea"/>
                <a:cs typeface="+mn-cs"/>
              </a:rPr>
              <a:t>(5), 839-849.</a:t>
            </a:r>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2</a:t>
            </a:fld>
            <a:endParaRPr lang="zh-TW" altLang="en-US"/>
          </a:p>
        </p:txBody>
      </p:sp>
    </p:spTree>
    <p:extLst>
      <p:ext uri="{BB962C8B-B14F-4D97-AF65-F5344CB8AC3E}">
        <p14:creationId xmlns:p14="http://schemas.microsoft.com/office/powerpoint/2010/main" val="201786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3</a:t>
            </a:fld>
            <a:endParaRPr lang="zh-TW" altLang="en-US"/>
          </a:p>
        </p:txBody>
      </p:sp>
    </p:spTree>
    <p:extLst>
      <p:ext uri="{BB962C8B-B14F-4D97-AF65-F5344CB8AC3E}">
        <p14:creationId xmlns:p14="http://schemas.microsoft.com/office/powerpoint/2010/main" val="298339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4</a:t>
            </a:fld>
            <a:endParaRPr lang="zh-TW" altLang="en-US"/>
          </a:p>
        </p:txBody>
      </p:sp>
    </p:spTree>
    <p:extLst>
      <p:ext uri="{BB962C8B-B14F-4D97-AF65-F5344CB8AC3E}">
        <p14:creationId xmlns:p14="http://schemas.microsoft.com/office/powerpoint/2010/main" val="3755506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5</a:t>
            </a:fld>
            <a:endParaRPr lang="zh-TW" altLang="en-US"/>
          </a:p>
        </p:txBody>
      </p:sp>
    </p:spTree>
    <p:extLst>
      <p:ext uri="{BB962C8B-B14F-4D97-AF65-F5344CB8AC3E}">
        <p14:creationId xmlns:p14="http://schemas.microsoft.com/office/powerpoint/2010/main" val="437224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6</a:t>
            </a:fld>
            <a:endParaRPr lang="zh-TW" altLang="en-US"/>
          </a:p>
        </p:txBody>
      </p:sp>
    </p:spTree>
    <p:extLst>
      <p:ext uri="{BB962C8B-B14F-4D97-AF65-F5344CB8AC3E}">
        <p14:creationId xmlns:p14="http://schemas.microsoft.com/office/powerpoint/2010/main" val="2252474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7</a:t>
            </a:fld>
            <a:endParaRPr lang="zh-TW" altLang="en-US"/>
          </a:p>
        </p:txBody>
      </p:sp>
    </p:spTree>
    <p:extLst>
      <p:ext uri="{BB962C8B-B14F-4D97-AF65-F5344CB8AC3E}">
        <p14:creationId xmlns:p14="http://schemas.microsoft.com/office/powerpoint/2010/main" val="2756408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8</a:t>
            </a:fld>
            <a:endParaRPr lang="zh-TW" altLang="en-US"/>
          </a:p>
        </p:txBody>
      </p:sp>
    </p:spTree>
    <p:extLst>
      <p:ext uri="{BB962C8B-B14F-4D97-AF65-F5344CB8AC3E}">
        <p14:creationId xmlns:p14="http://schemas.microsoft.com/office/powerpoint/2010/main" val="756122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帶有系統限制的時間預算和從開始到警告、警報和施工現場的距離的實驗試驗序列的圖示。</a:t>
            </a:r>
          </a:p>
        </p:txBody>
      </p:sp>
      <p:sp>
        <p:nvSpPr>
          <p:cNvPr id="4" name="投影片編號版面配置區 3"/>
          <p:cNvSpPr>
            <a:spLocks noGrp="1"/>
          </p:cNvSpPr>
          <p:nvPr>
            <p:ph type="sldNum" sz="quarter" idx="5"/>
          </p:nvPr>
        </p:nvSpPr>
        <p:spPr/>
        <p:txBody>
          <a:bodyPr/>
          <a:lstStyle/>
          <a:p>
            <a:fld id="{A12772B4-5332-4FD4-A82B-E551D939F27C}" type="slidenum">
              <a:rPr lang="zh-TW" altLang="en-US" smtClean="0"/>
              <a:t>9</a:t>
            </a:fld>
            <a:endParaRPr lang="zh-TW" altLang="en-US"/>
          </a:p>
        </p:txBody>
      </p:sp>
    </p:spTree>
    <p:extLst>
      <p:ext uri="{BB962C8B-B14F-4D97-AF65-F5344CB8AC3E}">
        <p14:creationId xmlns:p14="http://schemas.microsoft.com/office/powerpoint/2010/main" val="3452999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7" name="Date Placeholder 6"/>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21429875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261713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321848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188591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7" name="Date Placeholder 6"/>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24274885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8" name="Date Placeholder 7"/>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88064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583436" y="3143250"/>
            <a:ext cx="4270248" cy="259677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7" name="Date Placeholder 6"/>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D78EBD6C-6EC1-4544-B1A0-B0A0C86003F3}" type="slidenum">
              <a:rPr lang="zh-TW" altLang="en-US" smtClean="0"/>
              <a:t>‹#›</a:t>
            </a:fld>
            <a:endParaRPr lang="zh-TW" altLang="en-US"/>
          </a:p>
        </p:txBody>
      </p:sp>
      <p:sp>
        <p:nvSpPr>
          <p:cNvPr id="10" name="Title 9"/>
          <p:cNvSpPr>
            <a:spLocks noGrp="1"/>
          </p:cNvSpPr>
          <p:nvPr>
            <p:ph type="title"/>
          </p:nvPr>
        </p:nvSpPr>
        <p:spPr/>
        <p:txBody>
          <a:bodyPr/>
          <a:lstStyle/>
          <a:p>
            <a:r>
              <a:rPr lang="zh-TW" altLang="en-US"/>
              <a:t>按一下以編輯母片標題樣式</a:t>
            </a:r>
            <a:endParaRPr lang="en-US" dirty="0"/>
          </a:p>
        </p:txBody>
      </p:sp>
    </p:spTree>
    <p:extLst>
      <p:ext uri="{BB962C8B-B14F-4D97-AF65-F5344CB8AC3E}">
        <p14:creationId xmlns:p14="http://schemas.microsoft.com/office/powerpoint/2010/main" val="95668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290003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97991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9" name="Date Placeholder 8"/>
          <p:cNvSpPr>
            <a:spLocks noGrp="1"/>
          </p:cNvSpPr>
          <p:nvPr>
            <p:ph type="dt" sz="half" idx="10"/>
          </p:nvPr>
        </p:nvSpPr>
        <p:spPr/>
        <p:txBody>
          <a:bodyPr/>
          <a:lstStyle/>
          <a:p>
            <a:fld id="{EA49CE8F-71F8-4416-8846-B7B592448B60}" type="datetimeFigureOut">
              <a:rPr lang="zh-TW" altLang="en-US" smtClean="0"/>
              <a:t>2021/9/23</a:t>
            </a:fld>
            <a:endParaRPr lang="zh-TW" alt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zh-TW" altLang="en-US"/>
          </a:p>
        </p:txBody>
      </p:sp>
      <p:sp>
        <p:nvSpPr>
          <p:cNvPr id="11" name="Slide Number Placeholder 10"/>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1543959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A49CE8F-71F8-4416-8846-B7B592448B60}" type="datetimeFigureOut">
              <a:rPr lang="zh-TW" altLang="en-US" smtClean="0"/>
              <a:t>2021/9/23</a:t>
            </a:fld>
            <a:endParaRPr lang="zh-TW" alt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zh-TW" altLang="en-US"/>
          </a:p>
        </p:txBody>
      </p:sp>
      <p:sp>
        <p:nvSpPr>
          <p:cNvPr id="10" name="Slide Number Placeholder 9"/>
          <p:cNvSpPr>
            <a:spLocks noGrp="1"/>
          </p:cNvSpPr>
          <p:nvPr>
            <p:ph type="sldNum" sz="quarter" idx="12"/>
          </p:nvPr>
        </p:nvSpPr>
        <p:spPr/>
        <p:txBody>
          <a:body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301376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A49CE8F-71F8-4416-8846-B7B592448B60}" type="datetimeFigureOut">
              <a:rPr lang="zh-TW" altLang="en-US" smtClean="0"/>
              <a:t>2021/9/23</a:t>
            </a:fld>
            <a:endParaRPr lang="zh-TW" alt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zh-TW" alt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78EBD6C-6EC1-4544-B1A0-B0A0C86003F3}" type="slidenum">
              <a:rPr lang="zh-TW" altLang="en-US" smtClean="0"/>
              <a:t>‹#›</a:t>
            </a:fld>
            <a:endParaRPr lang="zh-TW" altLang="en-US"/>
          </a:p>
        </p:txBody>
      </p:sp>
    </p:spTree>
    <p:extLst>
      <p:ext uri="{BB962C8B-B14F-4D97-AF65-F5344CB8AC3E}">
        <p14:creationId xmlns:p14="http://schemas.microsoft.com/office/powerpoint/2010/main" val="163113314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1919536" y="1175119"/>
            <a:ext cx="4536504" cy="4192746"/>
          </a:xfrm>
          <a:prstGeom prst="rect">
            <a:avLst/>
          </a:prstGeom>
          <a:noFill/>
        </p:spPr>
        <p:txBody>
          <a:bodyPr wrap="square" rIns="144000" bIns="36000" numCol="1" spcCol="360000" rtlCol="0">
            <a:spAutoFit/>
          </a:bodyPr>
          <a:lstStyle/>
          <a:p>
            <a:pPr marL="342900" indent="-342900" algn="just">
              <a:lnSpc>
                <a:spcPct val="125000"/>
              </a:lnSpc>
              <a:buFont typeface="Arial" panose="020B0604020202020204" pitchFamily="34" charset="0"/>
              <a:buChar char="•"/>
            </a:pP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在任務組和基準組之間的 </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HGD </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中發現了強效應</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t(70) = 5.010</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p &lt; .001</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（參見圖 </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3</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），表明超過 </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50%</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更廣泛的視線水平分散</a:t>
            </a:r>
            <a:endParaRPr lang="en-US" altLang="zh-TW" sz="2400" dirty="0">
              <a:solidFill>
                <a:schemeClr val="tx2">
                  <a:lumMod val="75000"/>
                </a:schemeClr>
              </a:solidFill>
              <a:latin typeface="微軟正黑體" panose="020B0604030504040204" pitchFamily="34" charset="-120"/>
              <a:ea typeface="微軟正黑體" panose="020B0604030504040204" pitchFamily="34" charset="-120"/>
            </a:endParaRPr>
          </a:p>
          <a:p>
            <a:pPr marL="342900" indent="-342900" algn="just">
              <a:lnSpc>
                <a:spcPct val="125000"/>
              </a:lnSpc>
              <a:buFont typeface="Wingdings" panose="05000000000000000000" pitchFamily="2" charset="2"/>
              <a:buChar char="u"/>
            </a:pP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使用</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T</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檢定</a:t>
            </a:r>
            <a:endParaRPr lang="en-US" altLang="zh-TW" sz="2400" b="1" dirty="0">
              <a:solidFill>
                <a:schemeClr val="tx2">
                  <a:lumMod val="75000"/>
                </a:schemeClr>
              </a:solidFill>
              <a:latin typeface="微軟正黑體" panose="020B0604030504040204" pitchFamily="34" charset="-120"/>
              <a:ea typeface="微軟正黑體" panose="020B0604030504040204" pitchFamily="34" charset="-120"/>
            </a:endParaRPr>
          </a:p>
          <a:p>
            <a:pPr marL="342900" indent="-342900" algn="just">
              <a:lnSpc>
                <a:spcPct val="125000"/>
              </a:lnSpc>
              <a:buFont typeface="Wingdings" panose="05000000000000000000" pitchFamily="2" charset="2"/>
              <a:buChar char="u"/>
            </a:pP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檢定變數：</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HGD</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表現</a:t>
            </a:r>
            <a:endParaRPr lang="en-US" altLang="zh-TW" sz="2400" dirty="0">
              <a:solidFill>
                <a:schemeClr val="tx2">
                  <a:lumMod val="75000"/>
                </a:schemeClr>
              </a:solidFill>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u"/>
            </a:pP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分組變數：有無</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TQT</a:t>
            </a: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任務</a:t>
            </a:r>
            <a:endParaRPr lang="en-US" altLang="zh-TW" sz="2400" dirty="0">
              <a:solidFill>
                <a:schemeClr val="tx2">
                  <a:lumMod val="75000"/>
                </a:schemeClr>
              </a:solidFill>
              <a:latin typeface="微軟正黑體" panose="020B0604030504040204" pitchFamily="34" charset="-120"/>
              <a:ea typeface="微軟正黑體" panose="020B0604030504040204" pitchFamily="34" charset="-120"/>
            </a:endParaRPr>
          </a:p>
          <a:p>
            <a:pPr marL="342900" indent="-342900" algn="just">
              <a:lnSpc>
                <a:spcPct val="125000"/>
              </a:lnSpc>
              <a:buFont typeface="Wingdings" panose="05000000000000000000" pitchFamily="2" charset="2"/>
              <a:buChar char="u"/>
            </a:pPr>
            <a:r>
              <a:rPr lang="zh-TW" altLang="en-US" sz="2400" dirty="0">
                <a:solidFill>
                  <a:schemeClr val="tx2">
                    <a:lumMod val="75000"/>
                  </a:schemeClr>
                </a:solidFill>
                <a:latin typeface="微軟正黑體" panose="020B0604030504040204" pitchFamily="34" charset="-120"/>
                <a:ea typeface="微軟正黑體" panose="020B0604030504040204" pitchFamily="34" charset="-120"/>
              </a:rPr>
              <a:t>自由度為</a:t>
            </a:r>
            <a:r>
              <a:rPr lang="en-US" altLang="zh-TW" sz="2400" dirty="0">
                <a:solidFill>
                  <a:schemeClr val="tx2">
                    <a:lumMod val="75000"/>
                  </a:schemeClr>
                </a:solidFill>
                <a:latin typeface="微軟正黑體" panose="020B0604030504040204" pitchFamily="34" charset="-120"/>
                <a:ea typeface="微軟正黑體" panose="020B0604030504040204" pitchFamily="34" charset="-120"/>
              </a:rPr>
              <a:t>36+36-2=70</a:t>
            </a:r>
          </a:p>
        </p:txBody>
      </p:sp>
      <p:sp>
        <p:nvSpPr>
          <p:cNvPr id="7" name="Title 13">
            <a:extLst>
              <a:ext uri="{FF2B5EF4-FFF2-40B4-BE49-F238E27FC236}">
                <a16:creationId xmlns:a16="http://schemas.microsoft.com/office/drawing/2014/main" id="{F2657580-8531-46E8-B382-5CA71D601890}"/>
              </a:ext>
            </a:extLst>
          </p:cNvPr>
          <p:cNvSpPr txBox="1">
            <a:spLocks/>
          </p:cNvSpPr>
          <p:nvPr/>
        </p:nvSpPr>
        <p:spPr>
          <a:xfrm>
            <a:off x="1919536" y="116633"/>
            <a:ext cx="8229600" cy="7806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en-US" sz="4000" dirty="0">
                <a:solidFill>
                  <a:schemeClr val="accent1">
                    <a:lumMod val="60000"/>
                    <a:lumOff val="40000"/>
                  </a:schemeClr>
                </a:solidFill>
              </a:rPr>
              <a:t>Results</a:t>
            </a:r>
          </a:p>
        </p:txBody>
      </p:sp>
      <p:pic>
        <p:nvPicPr>
          <p:cNvPr id="9" name="圖片 8">
            <a:extLst>
              <a:ext uri="{FF2B5EF4-FFF2-40B4-BE49-F238E27FC236}">
                <a16:creationId xmlns:a16="http://schemas.microsoft.com/office/drawing/2014/main" id="{11032DDB-6439-44B7-AAA2-C3C5214DBDAA}"/>
              </a:ext>
            </a:extLst>
          </p:cNvPr>
          <p:cNvPicPr/>
          <p:nvPr/>
        </p:nvPicPr>
        <p:blipFill>
          <a:blip r:embed="rId3"/>
          <a:stretch>
            <a:fillRect/>
          </a:stretch>
        </p:blipFill>
        <p:spPr>
          <a:xfrm>
            <a:off x="6672064" y="1268760"/>
            <a:ext cx="3821048" cy="3024336"/>
          </a:xfrm>
          <a:prstGeom prst="rect">
            <a:avLst/>
          </a:prstGeom>
        </p:spPr>
      </p:pic>
    </p:spTree>
    <p:extLst>
      <p:ext uri="{BB962C8B-B14F-4D97-AF65-F5344CB8AC3E}">
        <p14:creationId xmlns:p14="http://schemas.microsoft.com/office/powerpoint/2010/main" val="241317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p:spPr>
        <p:txBody>
          <a:bodyPr>
            <a:normAutofit fontScale="90000"/>
          </a:bodyPr>
          <a:lstStyle/>
          <a:p>
            <a:r>
              <a:rPr lang="zh-TW" altLang="en-US" dirty="0"/>
              <a:t>方法</a:t>
            </a:r>
            <a:r>
              <a:rPr lang="en-US" altLang="zh-TW" dirty="0"/>
              <a:t>-</a:t>
            </a:r>
            <a:r>
              <a:rPr lang="zh-TW" altLang="en-US" dirty="0"/>
              <a:t>非駕駛相關任務 </a:t>
            </a:r>
            <a:r>
              <a:rPr lang="en-US" altLang="zh-TW" dirty="0"/>
              <a:t>(NDRT) </a:t>
            </a:r>
            <a:endParaRPr lang="zh-TW" altLang="en-US" dirty="0"/>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2660340"/>
          </a:xfrm>
        </p:spPr>
        <p:txBody>
          <a:bodyPr>
            <a:normAutofit lnSpcReduction="10000"/>
          </a:bodyPr>
          <a:lstStyle/>
          <a:p>
            <a:r>
              <a:rPr lang="zh-TW" altLang="en-US" sz="2400" dirty="0"/>
              <a:t>一種問答遊戲，由問題組成，每個問題具有三個選項（一個正確）。</a:t>
            </a:r>
            <a:endParaRPr lang="en-US" altLang="zh-TW" sz="2400" dirty="0"/>
          </a:p>
          <a:p>
            <a:r>
              <a:rPr lang="zh-TW" altLang="en-US" sz="2400" dirty="0"/>
              <a:t>在視覺條件下，問題和回答選項呈現在平板電腦上。參與者通過點擊它來選擇他們的答案。</a:t>
            </a:r>
            <a:endParaRPr lang="en-US" altLang="zh-TW" sz="2400" dirty="0"/>
          </a:p>
          <a:p>
            <a:r>
              <a:rPr lang="zh-TW" altLang="en-US" sz="2400" dirty="0"/>
              <a:t>在聽覺條件下，實驗者大聲朗讀問題和答案，被試口頭選擇一個答案。</a:t>
            </a:r>
            <a:endParaRPr lang="en-US" altLang="zh-TW" sz="2400" dirty="0"/>
          </a:p>
          <a:p>
            <a:r>
              <a:rPr lang="zh-TW" altLang="en-US" sz="2400" dirty="0"/>
              <a:t>在兩種情況下選擇一個答案（或最多 </a:t>
            </a:r>
            <a:r>
              <a:rPr lang="en-US" altLang="zh-TW" sz="2400" dirty="0"/>
              <a:t>20 </a:t>
            </a:r>
            <a:r>
              <a:rPr lang="zh-TW" altLang="en-US" sz="2400" dirty="0"/>
              <a:t>秒）後，提出下一個問題。 </a:t>
            </a:r>
            <a:r>
              <a:rPr lang="en-US" altLang="zh-TW" sz="2400" dirty="0"/>
              <a:t>NDRT </a:t>
            </a:r>
            <a:r>
              <a:rPr lang="zh-TW" altLang="en-US" sz="2400" dirty="0"/>
              <a:t>分散了人們對環境監測的注意力。</a:t>
            </a:r>
            <a:endParaRPr lang="en-US" altLang="zh-TW" sz="2400" dirty="0"/>
          </a:p>
        </p:txBody>
      </p:sp>
      <p:sp>
        <p:nvSpPr>
          <p:cNvPr id="4" name="標題 1">
            <a:extLst>
              <a:ext uri="{FF2B5EF4-FFF2-40B4-BE49-F238E27FC236}">
                <a16:creationId xmlns:a16="http://schemas.microsoft.com/office/drawing/2014/main" id="{087ECDD6-2C8E-4BB2-9932-B0D2694345A7}"/>
              </a:ext>
            </a:extLst>
          </p:cNvPr>
          <p:cNvSpPr txBox="1">
            <a:spLocks/>
          </p:cNvSpPr>
          <p:nvPr/>
        </p:nvSpPr>
        <p:spPr bwMode="black">
          <a:xfrm>
            <a:off x="3728619" y="3796682"/>
            <a:ext cx="4856085" cy="603682"/>
          </a:xfrm>
          <a:prstGeom prst="rect">
            <a:avLst/>
          </a:prstGeom>
          <a:solidFill>
            <a:srgbClr val="FFFFFF"/>
          </a:solidFill>
          <a:ln w="31750" cap="sq">
            <a:solidFill>
              <a:srgbClr val="404040"/>
            </a:solidFill>
            <a:miter lim="800000"/>
          </a:ln>
        </p:spPr>
        <p:txBody>
          <a:bodyPr vert="horz" lIns="182880" tIns="182880" rIns="182880" bIns="182880" rtlCol="0" anchor="ctr">
            <a:normAutofit fontScale="75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zh-TW" altLang="en-US" dirty="0"/>
              <a:t>方法</a:t>
            </a:r>
            <a:r>
              <a:rPr lang="en-US" altLang="zh-TW" dirty="0"/>
              <a:t>-NASA </a:t>
            </a:r>
            <a:r>
              <a:rPr lang="zh-TW" altLang="zh-TW" dirty="0"/>
              <a:t>任務負荷指數</a:t>
            </a:r>
            <a:endParaRPr lang="zh-TW" altLang="en-US" dirty="0"/>
          </a:p>
        </p:txBody>
      </p:sp>
      <p:sp>
        <p:nvSpPr>
          <p:cNvPr id="5" name="內容版面配置區 2">
            <a:extLst>
              <a:ext uri="{FF2B5EF4-FFF2-40B4-BE49-F238E27FC236}">
                <a16:creationId xmlns:a16="http://schemas.microsoft.com/office/drawing/2014/main" id="{5F8AB7CB-5CCA-49A2-A138-BC0BF0E23CB9}"/>
              </a:ext>
            </a:extLst>
          </p:cNvPr>
          <p:cNvSpPr txBox="1">
            <a:spLocks/>
          </p:cNvSpPr>
          <p:nvPr/>
        </p:nvSpPr>
        <p:spPr>
          <a:xfrm>
            <a:off x="541536" y="4675568"/>
            <a:ext cx="11230253" cy="174742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zh-TW" altLang="en-US" sz="2400" dirty="0"/>
              <a:t>於評估參與者的主觀工作量</a:t>
            </a:r>
            <a:endParaRPr lang="en-US" altLang="zh-TW" sz="2400" dirty="0"/>
          </a:p>
          <a:p>
            <a:r>
              <a:rPr lang="zh-TW" altLang="en-US" sz="2400" dirty="0"/>
              <a:t>本研究不使用子量表的加權程序，因為它應用起來更快（</a:t>
            </a:r>
            <a:r>
              <a:rPr lang="en-US" altLang="zh-TW" sz="2400" dirty="0"/>
              <a:t>Hart,</a:t>
            </a:r>
            <a:r>
              <a:rPr lang="zh-TW" altLang="en-US" sz="2400" dirty="0"/>
              <a:t> </a:t>
            </a:r>
            <a:r>
              <a:rPr lang="en-US" altLang="zh-TW" sz="2400" dirty="0"/>
              <a:t>2006</a:t>
            </a:r>
            <a:r>
              <a:rPr lang="zh-TW" altLang="en-US" sz="2400" dirty="0"/>
              <a:t>）並且已被證明具有同等甚至更高的敏感性（</a:t>
            </a:r>
            <a:r>
              <a:rPr lang="en-US" altLang="zh-TW" sz="2400" dirty="0"/>
              <a:t>Byers,</a:t>
            </a:r>
            <a:r>
              <a:rPr lang="zh-TW" altLang="en-US" sz="2400" dirty="0"/>
              <a:t> </a:t>
            </a:r>
            <a:r>
              <a:rPr lang="en-US" altLang="zh-TW" sz="2400" dirty="0"/>
              <a:t>Bittner ,&amp;</a:t>
            </a:r>
            <a:r>
              <a:rPr lang="zh-TW" altLang="en-US" sz="2400" dirty="0"/>
              <a:t> </a:t>
            </a:r>
            <a:r>
              <a:rPr lang="en-US" altLang="zh-TW" sz="2400" dirty="0"/>
              <a:t>Hill,</a:t>
            </a:r>
            <a:r>
              <a:rPr lang="zh-TW" altLang="en-US" sz="2400" dirty="0"/>
              <a:t> </a:t>
            </a:r>
            <a:r>
              <a:rPr lang="en-US" altLang="zh-TW" sz="2400" dirty="0"/>
              <a:t>1989 ;</a:t>
            </a:r>
            <a:r>
              <a:rPr lang="zh-TW" altLang="en-US" sz="2400" dirty="0"/>
              <a:t> </a:t>
            </a:r>
            <a:r>
              <a:rPr lang="en-US" altLang="zh-TW" sz="2400" dirty="0"/>
              <a:t>Hendy,</a:t>
            </a:r>
            <a:r>
              <a:rPr lang="zh-TW" altLang="en-US" sz="2400" dirty="0"/>
              <a:t> </a:t>
            </a:r>
            <a:r>
              <a:rPr lang="en-US" altLang="zh-TW" sz="2400" dirty="0"/>
              <a:t>Hamilton &amp;</a:t>
            </a:r>
            <a:r>
              <a:rPr lang="zh-TW" altLang="en-US" sz="2400" dirty="0"/>
              <a:t> </a:t>
            </a:r>
            <a:r>
              <a:rPr lang="en-US" altLang="zh-TW" sz="2400" dirty="0"/>
              <a:t>Landry,</a:t>
            </a:r>
            <a:r>
              <a:rPr lang="zh-TW" altLang="en-US" sz="2400" dirty="0"/>
              <a:t> </a:t>
            </a:r>
            <a:r>
              <a:rPr lang="en-US" altLang="zh-TW" sz="2400" dirty="0"/>
              <a:t>1993</a:t>
            </a:r>
            <a:r>
              <a:rPr lang="zh-TW" altLang="en-US" sz="2400" dirty="0"/>
              <a:t>）</a:t>
            </a:r>
            <a:endParaRPr lang="en-US" altLang="zh-TW" sz="2400" dirty="0"/>
          </a:p>
        </p:txBody>
      </p:sp>
    </p:spTree>
    <p:extLst>
      <p:ext uri="{BB962C8B-B14F-4D97-AF65-F5344CB8AC3E}">
        <p14:creationId xmlns:p14="http://schemas.microsoft.com/office/powerpoint/2010/main" val="352054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p:spPr>
        <p:txBody>
          <a:bodyPr>
            <a:normAutofit fontScale="90000"/>
          </a:bodyPr>
          <a:lstStyle/>
          <a:p>
            <a:r>
              <a:rPr lang="zh-TW" altLang="en-US" dirty="0"/>
              <a:t>方法</a:t>
            </a:r>
            <a:r>
              <a:rPr lang="en-US" altLang="zh-TW" dirty="0"/>
              <a:t>-</a:t>
            </a:r>
            <a:r>
              <a:rPr lang="zh-TW" altLang="en-US" dirty="0"/>
              <a:t>程序和實驗設計</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5326602"/>
          </a:xfrm>
        </p:spPr>
        <p:txBody>
          <a:bodyPr>
            <a:normAutofit/>
          </a:bodyPr>
          <a:lstStyle/>
          <a:p>
            <a:r>
              <a:rPr lang="zh-TW" altLang="en-US" sz="2400" dirty="0"/>
              <a:t>實驗設計是 </a:t>
            </a:r>
            <a:r>
              <a:rPr lang="en-US" altLang="zh-TW" sz="2400" dirty="0"/>
              <a:t>2</a:t>
            </a:r>
            <a:r>
              <a:rPr lang="zh-TW" altLang="en-US" sz="2400" dirty="0"/>
              <a:t>（</a:t>
            </a:r>
            <a:r>
              <a:rPr lang="en-US" altLang="zh-TW" sz="2400" dirty="0"/>
              <a:t>TOR </a:t>
            </a:r>
            <a:r>
              <a:rPr lang="zh-TW" altLang="en-US" sz="2400" dirty="0"/>
              <a:t>：聽覺或視覺</a:t>
            </a:r>
            <a:r>
              <a:rPr lang="en-US" altLang="zh-TW" sz="2400" dirty="0"/>
              <a:t>+</a:t>
            </a:r>
            <a:r>
              <a:rPr lang="zh-TW" altLang="en-US" sz="2400" dirty="0"/>
              <a:t>聽覺，組間）</a:t>
            </a:r>
            <a:r>
              <a:rPr lang="en-US" altLang="zh-TW" sz="2400" dirty="0"/>
              <a:t>×2</a:t>
            </a:r>
            <a:r>
              <a:rPr lang="zh-TW" altLang="en-US" sz="2400" dirty="0"/>
              <a:t>（</a:t>
            </a:r>
            <a:r>
              <a:rPr lang="en-US" altLang="zh-TW" sz="2400" dirty="0"/>
              <a:t>NDRT </a:t>
            </a:r>
            <a:r>
              <a:rPr lang="zh-TW" altLang="en-US" sz="2400" dirty="0"/>
              <a:t>：聽覺或視覺，組內）</a:t>
            </a:r>
            <a:r>
              <a:rPr lang="en-US" altLang="zh-TW" sz="2400" dirty="0"/>
              <a:t>×3</a:t>
            </a:r>
            <a:r>
              <a:rPr lang="zh-TW" altLang="en-US" sz="2400" dirty="0"/>
              <a:t>（重複試驗，組內）混合設計。</a:t>
            </a:r>
            <a:endParaRPr lang="en-US" altLang="zh-TW" sz="2400" dirty="0"/>
          </a:p>
          <a:p>
            <a:r>
              <a:rPr lang="zh-TW" altLang="en-US" sz="2400" dirty="0"/>
              <a:t>自動達到</a:t>
            </a:r>
            <a:r>
              <a:rPr lang="en-US" altLang="zh-TW" sz="2400" dirty="0"/>
              <a:t>100</a:t>
            </a:r>
            <a:r>
              <a:rPr lang="zh-TW" altLang="en-US" sz="2400" dirty="0"/>
              <a:t>公里</a:t>
            </a:r>
            <a:r>
              <a:rPr lang="en-US" altLang="zh-TW" sz="2400" dirty="0"/>
              <a:t>/</a:t>
            </a:r>
            <a:r>
              <a:rPr lang="zh-TW" altLang="en-US" sz="2400" dirty="0"/>
              <a:t>小時的行駛速度後，參與者開始進行問答遊戲</a:t>
            </a:r>
            <a:r>
              <a:rPr lang="en-US" altLang="zh-TW" sz="2400" dirty="0"/>
              <a:t>(NDRT)</a:t>
            </a:r>
            <a:r>
              <a:rPr lang="zh-TW" altLang="en-US" sz="2400" dirty="0"/>
              <a:t>。</a:t>
            </a:r>
            <a:endParaRPr lang="en-US" altLang="zh-TW" sz="2400" dirty="0"/>
          </a:p>
          <a:p>
            <a:r>
              <a:rPr lang="zh-TW" altLang="en-US" sz="2400" dirty="0"/>
              <a:t>實驗持續了大約 </a:t>
            </a:r>
            <a:r>
              <a:rPr lang="en-US" altLang="zh-TW" sz="2400" dirty="0"/>
              <a:t>1 </a:t>
            </a:r>
            <a:r>
              <a:rPr lang="zh-TW" altLang="en-US" sz="2400" dirty="0"/>
              <a:t>小時。</a:t>
            </a:r>
            <a:endParaRPr lang="en-US" altLang="zh-TW" sz="2400" dirty="0"/>
          </a:p>
        </p:txBody>
      </p:sp>
      <p:sp>
        <p:nvSpPr>
          <p:cNvPr id="6" name="標題 1">
            <a:extLst>
              <a:ext uri="{FF2B5EF4-FFF2-40B4-BE49-F238E27FC236}">
                <a16:creationId xmlns:a16="http://schemas.microsoft.com/office/drawing/2014/main" id="{97FC9091-67B6-488C-980B-CD56399AAD89}"/>
              </a:ext>
            </a:extLst>
          </p:cNvPr>
          <p:cNvSpPr txBox="1">
            <a:spLocks/>
          </p:cNvSpPr>
          <p:nvPr/>
        </p:nvSpPr>
        <p:spPr bwMode="black">
          <a:xfrm>
            <a:off x="5098741" y="3512998"/>
            <a:ext cx="1612777" cy="603682"/>
          </a:xfrm>
          <a:prstGeom prst="rect">
            <a:avLst/>
          </a:prstGeom>
          <a:solidFill>
            <a:srgbClr val="FFFFFF"/>
          </a:solidFill>
          <a:ln w="31750" cap="sq">
            <a:solidFill>
              <a:srgbClr val="404040"/>
            </a:solidFill>
            <a:miter lim="800000"/>
          </a:ln>
        </p:spPr>
        <p:txBody>
          <a:bodyPr vert="horz" lIns="182880" tIns="182880" rIns="182880" bIns="182880" rtlCol="0" anchor="ctr">
            <a:normAutofit fontScale="60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zh-TW" altLang="en-US" dirty="0"/>
              <a:t>收集依變項</a:t>
            </a:r>
          </a:p>
        </p:txBody>
      </p:sp>
      <p:sp>
        <p:nvSpPr>
          <p:cNvPr id="7" name="文字方塊 6">
            <a:extLst>
              <a:ext uri="{FF2B5EF4-FFF2-40B4-BE49-F238E27FC236}">
                <a16:creationId xmlns:a16="http://schemas.microsoft.com/office/drawing/2014/main" id="{E97C853E-845E-481C-86C0-0B299084D383}"/>
              </a:ext>
            </a:extLst>
          </p:cNvPr>
          <p:cNvSpPr txBox="1"/>
          <p:nvPr/>
        </p:nvSpPr>
        <p:spPr>
          <a:xfrm>
            <a:off x="2852693" y="4300892"/>
            <a:ext cx="6983765" cy="1938992"/>
          </a:xfrm>
          <a:prstGeom prst="rect">
            <a:avLst/>
          </a:prstGeom>
          <a:noFill/>
        </p:spPr>
        <p:txBody>
          <a:bodyPr wrap="square" rtlCol="0">
            <a:spAutoFit/>
          </a:bodyPr>
          <a:lstStyle/>
          <a:p>
            <a:pPr marL="285750" indent="-285750">
              <a:buFont typeface="Arial" panose="020B0604020202020204" pitchFamily="34" charset="0"/>
              <a:buChar char="•"/>
            </a:pPr>
            <a:r>
              <a:rPr lang="zh-TW" altLang="zh-TW" sz="2400" dirty="0"/>
              <a:t>接管時間</a:t>
            </a:r>
            <a:r>
              <a:rPr lang="en-US" altLang="zh-TW" sz="2400" dirty="0"/>
              <a:t> (TOT)</a:t>
            </a:r>
            <a:r>
              <a:rPr lang="zh-TW" altLang="zh-TW" sz="2400" dirty="0"/>
              <a:t>，單位為</a:t>
            </a:r>
            <a:r>
              <a:rPr lang="en-US" altLang="zh-TW" sz="2400" dirty="0"/>
              <a:t> s</a:t>
            </a:r>
          </a:p>
          <a:p>
            <a:pPr marL="285750" indent="-285750">
              <a:buFont typeface="Arial" panose="020B0604020202020204" pitchFamily="34" charset="0"/>
              <a:buChar char="•"/>
            </a:pPr>
            <a:r>
              <a:rPr lang="zh-TW" altLang="zh-TW" sz="2400" dirty="0"/>
              <a:t>最小碰撞時間</a:t>
            </a:r>
            <a:r>
              <a:rPr lang="en-US" altLang="zh-TW" sz="2400" dirty="0"/>
              <a:t> (</a:t>
            </a:r>
            <a:r>
              <a:rPr lang="en-US" altLang="zh-TW" sz="2400" dirty="0" err="1"/>
              <a:t>TTCmin</a:t>
            </a:r>
            <a:r>
              <a:rPr lang="en-US" altLang="zh-TW" sz="2400" dirty="0"/>
              <a:t>)</a:t>
            </a:r>
            <a:r>
              <a:rPr lang="zh-TW" altLang="zh-TW" sz="2400" dirty="0"/>
              <a:t>，單位為</a:t>
            </a:r>
            <a:r>
              <a:rPr lang="en-US" altLang="zh-TW" sz="2400" dirty="0"/>
              <a:t> s</a:t>
            </a:r>
          </a:p>
          <a:p>
            <a:pPr marL="285750" indent="-285750">
              <a:buFont typeface="Arial" panose="020B0604020202020204" pitchFamily="34" charset="0"/>
              <a:buChar char="•"/>
            </a:pPr>
            <a:r>
              <a:rPr lang="zh-TW" altLang="zh-TW" sz="2400" dirty="0"/>
              <a:t>最小加速度</a:t>
            </a:r>
            <a:r>
              <a:rPr lang="en-US" altLang="zh-TW" sz="2400" dirty="0"/>
              <a:t> (</a:t>
            </a:r>
            <a:r>
              <a:rPr lang="en-US" altLang="zh-TW" sz="2400" dirty="0" err="1"/>
              <a:t>amin</a:t>
            </a:r>
            <a:r>
              <a:rPr lang="en-US" altLang="zh-TW" sz="2400" dirty="0"/>
              <a:t>)</a:t>
            </a:r>
            <a:r>
              <a:rPr lang="zh-TW" altLang="zh-TW" sz="2400" dirty="0"/>
              <a:t>，單位為</a:t>
            </a:r>
            <a:r>
              <a:rPr lang="en-US" altLang="zh-TW" sz="2400" dirty="0"/>
              <a:t> m/s2</a:t>
            </a:r>
          </a:p>
          <a:p>
            <a:pPr marL="285750" indent="-285750">
              <a:buFont typeface="Arial" panose="020B0604020202020204" pitchFamily="34" charset="0"/>
              <a:buChar char="•"/>
            </a:pPr>
            <a:r>
              <a:rPr lang="zh-TW" altLang="zh-TW" sz="2400" dirty="0"/>
              <a:t>橫向位置標準偏差</a:t>
            </a:r>
            <a:r>
              <a:rPr lang="en-US" altLang="zh-TW" sz="2400" dirty="0"/>
              <a:t> (SDLP)</a:t>
            </a:r>
          </a:p>
          <a:p>
            <a:pPr marL="285750" indent="-285750">
              <a:buFont typeface="Arial" panose="020B0604020202020204" pitchFamily="34" charset="0"/>
              <a:buChar char="•"/>
            </a:pPr>
            <a:r>
              <a:rPr lang="zh-TW" altLang="zh-TW" sz="2400" dirty="0"/>
              <a:t>方向盤角度的最大變化</a:t>
            </a:r>
            <a:r>
              <a:rPr lang="en-US" altLang="zh-TW" sz="2400" dirty="0"/>
              <a:t>(∂max) </a:t>
            </a:r>
            <a:r>
              <a:rPr lang="zh-TW" altLang="zh-TW" sz="2400" dirty="0"/>
              <a:t>以度為單位</a:t>
            </a:r>
            <a:endParaRPr lang="zh-TW" altLang="en-US" sz="2400" dirty="0"/>
          </a:p>
        </p:txBody>
      </p:sp>
    </p:spTree>
    <p:extLst>
      <p:ext uri="{BB962C8B-B14F-4D97-AF65-F5344CB8AC3E}">
        <p14:creationId xmlns:p14="http://schemas.microsoft.com/office/powerpoint/2010/main" val="175366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a:ln>
            <a:solidFill>
              <a:srgbClr val="00B0F0"/>
            </a:solidFill>
          </a:ln>
        </p:spPr>
        <p:txBody>
          <a:bodyPr>
            <a:normAutofit fontScale="90000"/>
          </a:bodyPr>
          <a:lstStyle/>
          <a:p>
            <a:r>
              <a:rPr lang="zh-TW" altLang="en-US" dirty="0"/>
              <a:t>結果</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5326602"/>
          </a:xfrm>
        </p:spPr>
        <p:txBody>
          <a:bodyPr>
            <a:normAutofit/>
          </a:bodyPr>
          <a:lstStyle/>
          <a:p>
            <a:r>
              <a:rPr lang="en-US" altLang="zh-TW" sz="2400" dirty="0"/>
              <a:t>η² </a:t>
            </a:r>
            <a:r>
              <a:rPr lang="en-US" altLang="zh-TW" sz="2400" baseline="-25000" dirty="0"/>
              <a:t>partial</a:t>
            </a:r>
            <a:r>
              <a:rPr lang="zh-TW" altLang="en-US" sz="2400" baseline="-25000" dirty="0"/>
              <a:t>  </a:t>
            </a:r>
            <a:r>
              <a:rPr lang="zh-TW" altLang="en-US" sz="2400" dirty="0"/>
              <a:t>表示組間離均差平方和佔總離均差平方和的比例，比例越高，表示這次研究測得的組間差異越大。</a:t>
            </a:r>
            <a:r>
              <a:rPr lang="en-US" altLang="zh-TW" sz="2400" dirty="0"/>
              <a:t>η</a:t>
            </a:r>
            <a:r>
              <a:rPr lang="en-US" altLang="zh-TW" sz="2400" baseline="30000" dirty="0"/>
              <a:t>2</a:t>
            </a:r>
            <a:r>
              <a:rPr lang="en-US" altLang="zh-TW" sz="2400" baseline="-25000" dirty="0"/>
              <a:t>p</a:t>
            </a:r>
            <a:r>
              <a:rPr lang="zh-TW" altLang="en-US" sz="2400" dirty="0"/>
              <a:t>是</a:t>
            </a:r>
            <a:r>
              <a:rPr lang="en-US" altLang="zh-TW" sz="2400" dirty="0"/>
              <a:t>η</a:t>
            </a:r>
            <a:r>
              <a:rPr lang="en-US" altLang="zh-TW" sz="2400" baseline="30000" dirty="0"/>
              <a:t>2</a:t>
            </a:r>
            <a:r>
              <a:rPr lang="zh-TW" altLang="en-US" sz="2400" dirty="0"/>
              <a:t>的改良版，經過校正讓組間離均差平方和的佔比估計值，更符合實際資料。</a:t>
            </a:r>
            <a:endParaRPr lang="en-US" altLang="zh-TW" sz="2400" dirty="0"/>
          </a:p>
          <a:p>
            <a:r>
              <a:rPr lang="el-GR" altLang="zh-TW" sz="2400" dirty="0"/>
              <a:t>η² </a:t>
            </a:r>
            <a:r>
              <a:rPr lang="en-US" altLang="zh-TW" sz="2400" dirty="0"/>
              <a:t>partial &lt; .06 </a:t>
            </a:r>
            <a:r>
              <a:rPr lang="zh-TW" altLang="en-US" sz="2400" dirty="0"/>
              <a:t>表示小效應，</a:t>
            </a:r>
            <a:r>
              <a:rPr lang="el-GR" altLang="zh-TW" sz="2400" dirty="0"/>
              <a:t>η² </a:t>
            </a:r>
            <a:r>
              <a:rPr lang="en-US" altLang="zh-TW" sz="2400" dirty="0"/>
              <a:t>partial </a:t>
            </a:r>
            <a:r>
              <a:rPr lang="zh-TW" altLang="en-US" sz="2400" dirty="0"/>
              <a:t>在 </a:t>
            </a:r>
            <a:r>
              <a:rPr lang="en-US" altLang="zh-TW" sz="2400" dirty="0"/>
              <a:t>.06 </a:t>
            </a:r>
            <a:r>
              <a:rPr lang="zh-TW" altLang="en-US" sz="2400" dirty="0"/>
              <a:t>和 </a:t>
            </a:r>
            <a:r>
              <a:rPr lang="en-US" altLang="zh-TW" sz="2400" dirty="0"/>
              <a:t>0.14 </a:t>
            </a:r>
            <a:r>
              <a:rPr lang="zh-TW" altLang="en-US" sz="2400" dirty="0"/>
              <a:t>之間的中等效應，以及 </a:t>
            </a:r>
            <a:r>
              <a:rPr lang="el-GR" altLang="zh-TW" sz="2400" dirty="0"/>
              <a:t>η² </a:t>
            </a:r>
            <a:r>
              <a:rPr lang="en-US" altLang="zh-TW" sz="2400" dirty="0"/>
              <a:t>partial &gt; .14 </a:t>
            </a:r>
            <a:r>
              <a:rPr lang="zh-TW" altLang="en-US" sz="2400" dirty="0"/>
              <a:t>大效應（</a:t>
            </a:r>
            <a:r>
              <a:rPr lang="en-US" altLang="zh-TW" sz="2400" dirty="0"/>
              <a:t>Cohen, 1988</a:t>
            </a:r>
            <a:r>
              <a:rPr lang="zh-TW" altLang="en-US" sz="2400" dirty="0"/>
              <a:t>）。</a:t>
            </a:r>
            <a:endParaRPr lang="en-US" altLang="zh-TW" sz="2400" dirty="0"/>
          </a:p>
          <a:p>
            <a:r>
              <a:rPr lang="zh-TW" altLang="en-US" sz="2400" dirty="0"/>
              <a:t>剔除缺失數據，分析</a:t>
            </a:r>
            <a:r>
              <a:rPr lang="en-US" altLang="zh-TW" sz="2400" dirty="0"/>
              <a:t>36 </a:t>
            </a:r>
            <a:r>
              <a:rPr lang="zh-TW" altLang="en-US" sz="2400" dirty="0"/>
              <a:t>名參與者（</a:t>
            </a:r>
            <a:r>
              <a:rPr lang="en-US" altLang="zh-TW" sz="2400" dirty="0"/>
              <a:t>17 </a:t>
            </a:r>
            <a:r>
              <a:rPr lang="zh-TW" altLang="en-US" sz="2400" dirty="0"/>
              <a:t>名女性，</a:t>
            </a:r>
            <a:r>
              <a:rPr lang="en-US" altLang="zh-TW" sz="2400" dirty="0"/>
              <a:t>16 </a:t>
            </a:r>
            <a:r>
              <a:rPr lang="zh-TW" altLang="en-US" sz="2400" dirty="0"/>
              <a:t>名聽覺 </a:t>
            </a:r>
            <a:r>
              <a:rPr lang="en-US" altLang="zh-TW" sz="2400" dirty="0"/>
              <a:t>TOR</a:t>
            </a:r>
            <a:r>
              <a:rPr lang="zh-TW" altLang="en-US" sz="2400" dirty="0"/>
              <a:t>，</a:t>
            </a:r>
            <a:r>
              <a:rPr lang="en-US" altLang="zh-TW" sz="2400" dirty="0"/>
              <a:t>18 </a:t>
            </a:r>
            <a:r>
              <a:rPr lang="zh-TW" altLang="en-US" sz="2400" dirty="0"/>
              <a:t>名聽覺 </a:t>
            </a:r>
            <a:r>
              <a:rPr lang="en-US" altLang="zh-TW" sz="2400" dirty="0"/>
              <a:t>NDRT</a:t>
            </a:r>
            <a:r>
              <a:rPr lang="zh-TW" altLang="en-US" sz="2400" dirty="0"/>
              <a:t>）完成六種接管情況的駕駛數據，共進行了 </a:t>
            </a:r>
            <a:r>
              <a:rPr lang="en-US" altLang="zh-TW" sz="2400" dirty="0"/>
              <a:t>216 </a:t>
            </a:r>
            <a:r>
              <a:rPr lang="zh-TW" altLang="en-US" sz="2400" dirty="0"/>
              <a:t>項試驗</a:t>
            </a:r>
            <a:endParaRPr lang="en-US" altLang="zh-TW" sz="2400" dirty="0"/>
          </a:p>
          <a:p>
            <a:r>
              <a:rPr lang="zh-TW" altLang="en-US" sz="2400" dirty="0"/>
              <a:t>分析 </a:t>
            </a:r>
            <a:r>
              <a:rPr lang="en-US" altLang="zh-TW" sz="2400" dirty="0"/>
              <a:t>33 </a:t>
            </a:r>
            <a:r>
              <a:rPr lang="zh-TW" altLang="en-US" sz="2400" dirty="0"/>
              <a:t>名參與者（聽覺 </a:t>
            </a:r>
            <a:r>
              <a:rPr lang="en-US" altLang="zh-TW" sz="2400" dirty="0"/>
              <a:t>TOR </a:t>
            </a:r>
            <a:r>
              <a:rPr lang="zh-TW" altLang="en-US" sz="2400" dirty="0"/>
              <a:t>組中的 </a:t>
            </a:r>
            <a:r>
              <a:rPr lang="en-US" altLang="zh-TW" sz="2400" dirty="0"/>
              <a:t>15 </a:t>
            </a:r>
            <a:r>
              <a:rPr lang="zh-TW" altLang="en-US" sz="2400" dirty="0"/>
              <a:t>名）的眼動追踪數據。</a:t>
            </a:r>
            <a:endParaRPr lang="en-US" altLang="zh-TW" sz="2400" dirty="0"/>
          </a:p>
          <a:p>
            <a:r>
              <a:rPr lang="zh-TW" altLang="en-US" sz="2400" dirty="0"/>
              <a:t>分析所有 </a:t>
            </a:r>
            <a:r>
              <a:rPr lang="en-US" altLang="zh-TW" sz="2400" dirty="0"/>
              <a:t>40 </a:t>
            </a:r>
            <a:r>
              <a:rPr lang="zh-TW" altLang="en-US" sz="2400" dirty="0"/>
              <a:t>名參與者的主觀數據。</a:t>
            </a:r>
            <a:endParaRPr lang="en-US" altLang="zh-TW" sz="2400" dirty="0"/>
          </a:p>
        </p:txBody>
      </p:sp>
    </p:spTree>
    <p:extLst>
      <p:ext uri="{BB962C8B-B14F-4D97-AF65-F5344CB8AC3E}">
        <p14:creationId xmlns:p14="http://schemas.microsoft.com/office/powerpoint/2010/main" val="388087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id="{A35414AA-5C7B-49E6-B6C5-916C129ED2AF}"/>
              </a:ext>
            </a:extLst>
          </p:cNvPr>
          <p:cNvSpPr/>
          <p:nvPr/>
        </p:nvSpPr>
        <p:spPr>
          <a:xfrm>
            <a:off x="124287" y="3373200"/>
            <a:ext cx="11780668" cy="3352263"/>
          </a:xfrm>
          <a:prstGeom prst="rect">
            <a:avLst/>
          </a:prstGeom>
          <a:solidFill>
            <a:schemeClr val="accent6">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a:extLst>
              <a:ext uri="{FF2B5EF4-FFF2-40B4-BE49-F238E27FC236}">
                <a16:creationId xmlns:a16="http://schemas.microsoft.com/office/drawing/2014/main" id="{39570CAA-1FEC-4F37-8A6A-4175D5923748}"/>
              </a:ext>
            </a:extLst>
          </p:cNvPr>
          <p:cNvSpPr/>
          <p:nvPr/>
        </p:nvSpPr>
        <p:spPr>
          <a:xfrm>
            <a:off x="124287" y="79903"/>
            <a:ext cx="11780668" cy="3198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449799" y="132536"/>
            <a:ext cx="4424041" cy="603682"/>
          </a:xfrm>
          <a:ln>
            <a:solidFill>
              <a:srgbClr val="00B0F0"/>
            </a:solidFill>
          </a:ln>
        </p:spPr>
        <p:txBody>
          <a:bodyPr>
            <a:normAutofit fontScale="90000"/>
          </a:bodyPr>
          <a:lstStyle/>
          <a:p>
            <a:r>
              <a:rPr lang="zh-TW" altLang="en-US" dirty="0"/>
              <a:t>結果</a:t>
            </a:r>
            <a:r>
              <a:rPr lang="en-US" altLang="zh-TW" dirty="0"/>
              <a:t>-TOR</a:t>
            </a:r>
            <a:r>
              <a:rPr lang="zh-TW" altLang="en-US" dirty="0"/>
              <a:t>影響</a:t>
            </a:r>
            <a:r>
              <a:rPr lang="en-US" altLang="zh-TW" dirty="0"/>
              <a:t>(</a:t>
            </a:r>
            <a:r>
              <a:rPr lang="zh-TW" altLang="en-US" dirty="0"/>
              <a:t>聽、視</a:t>
            </a:r>
            <a:r>
              <a:rPr lang="en-US" altLang="zh-TW" dirty="0"/>
              <a:t>+</a:t>
            </a:r>
            <a:r>
              <a:rPr lang="zh-TW" altLang="en-US" dirty="0"/>
              <a:t>聽</a:t>
            </a:r>
            <a:r>
              <a:rPr lang="en-US" altLang="zh-TW" dirty="0"/>
              <a:t>)</a:t>
            </a:r>
            <a:endParaRPr lang="zh-TW" altLang="en-US" dirty="0"/>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449800" y="861134"/>
            <a:ext cx="5646200" cy="2416945"/>
          </a:xfrm>
        </p:spPr>
        <p:txBody>
          <a:bodyPr>
            <a:normAutofit/>
          </a:bodyPr>
          <a:lstStyle/>
          <a:p>
            <a:r>
              <a:rPr lang="en-US" altLang="zh-TW" sz="2400" dirty="0"/>
              <a:t>TOR </a:t>
            </a:r>
            <a:r>
              <a:rPr lang="zh-TW" altLang="en-US" sz="2400" dirty="0"/>
              <a:t>設計（聽覺或視覺</a:t>
            </a:r>
            <a:r>
              <a:rPr lang="en-US" altLang="zh-TW" sz="2400" dirty="0"/>
              <a:t>+</a:t>
            </a:r>
            <a:r>
              <a:rPr lang="zh-TW" altLang="en-US" sz="2400" dirty="0"/>
              <a:t>聽覺）影響除最小加速度、注視持續時間和主觀工作量之外的所有因變量（詳見表 </a:t>
            </a:r>
            <a:r>
              <a:rPr lang="en-US" altLang="zh-TW" sz="2400" dirty="0"/>
              <a:t>1</a:t>
            </a:r>
            <a:r>
              <a:rPr lang="zh-TW" altLang="en-US" sz="2400" dirty="0"/>
              <a:t>）</a:t>
            </a:r>
            <a:endParaRPr lang="en-US" altLang="zh-TW" sz="2400" dirty="0"/>
          </a:p>
          <a:p>
            <a:r>
              <a:rPr lang="zh-TW" altLang="en-US" sz="2400" dirty="0"/>
              <a:t>在警報和施工現場之間，視聽 </a:t>
            </a:r>
            <a:r>
              <a:rPr lang="en-US" altLang="zh-TW" sz="2400" dirty="0"/>
              <a:t>TOR </a:t>
            </a:r>
            <a:r>
              <a:rPr lang="zh-TW" altLang="en-US" sz="2400" dirty="0"/>
              <a:t>組的參與者對 </a:t>
            </a:r>
            <a:r>
              <a:rPr lang="en-US" altLang="zh-TW" sz="2400" dirty="0"/>
              <a:t>SDLP </a:t>
            </a:r>
            <a:r>
              <a:rPr lang="zh-TW" altLang="en-US" sz="2400" dirty="0"/>
              <a:t>和方向盤角度的變化表現出更強的反應</a:t>
            </a:r>
            <a:endParaRPr lang="en-US" altLang="zh-TW" sz="2400" dirty="0"/>
          </a:p>
        </p:txBody>
      </p:sp>
      <p:grpSp>
        <p:nvGrpSpPr>
          <p:cNvPr id="13" name="群組 12">
            <a:extLst>
              <a:ext uri="{FF2B5EF4-FFF2-40B4-BE49-F238E27FC236}">
                <a16:creationId xmlns:a16="http://schemas.microsoft.com/office/drawing/2014/main" id="{8CFC002A-6F0B-401F-9591-2ADB8150F788}"/>
              </a:ext>
            </a:extLst>
          </p:cNvPr>
          <p:cNvGrpSpPr/>
          <p:nvPr/>
        </p:nvGrpSpPr>
        <p:grpSpPr>
          <a:xfrm>
            <a:off x="6467890" y="372233"/>
            <a:ext cx="5274310" cy="2734951"/>
            <a:chOff x="6850116" y="132536"/>
            <a:chExt cx="5274310" cy="2734951"/>
          </a:xfrm>
        </p:grpSpPr>
        <p:pic>
          <p:nvPicPr>
            <p:cNvPr id="4" name="圖片 3">
              <a:extLst>
                <a:ext uri="{FF2B5EF4-FFF2-40B4-BE49-F238E27FC236}">
                  <a16:creationId xmlns:a16="http://schemas.microsoft.com/office/drawing/2014/main" id="{965E05AA-B3A1-4641-A4E8-EC6346244832}"/>
                </a:ext>
              </a:extLst>
            </p:cNvPr>
            <p:cNvPicPr/>
            <p:nvPr/>
          </p:nvPicPr>
          <p:blipFill rotWithShape="1">
            <a:blip r:embed="rId3"/>
            <a:srcRect b="52792"/>
            <a:stretch/>
          </p:blipFill>
          <p:spPr>
            <a:xfrm>
              <a:off x="6850116" y="132536"/>
              <a:ext cx="5274310" cy="2734951"/>
            </a:xfrm>
            <a:prstGeom prst="rect">
              <a:avLst/>
            </a:prstGeom>
          </p:spPr>
        </p:pic>
        <p:pic>
          <p:nvPicPr>
            <p:cNvPr id="6" name="圖片 5">
              <a:extLst>
                <a:ext uri="{FF2B5EF4-FFF2-40B4-BE49-F238E27FC236}">
                  <a16:creationId xmlns:a16="http://schemas.microsoft.com/office/drawing/2014/main" id="{25FC93D5-9C74-4078-A536-25DFA5863725}"/>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10000" b="90000" l="10000" r="90000">
                          <a14:foregroundMark x1="27750" y1="42000" x2="27750" y2="42000"/>
                        </a14:backgroundRemoval>
                      </a14:imgEffect>
                    </a14:imgLayer>
                  </a14:imgProps>
                </a:ext>
              </a:extLst>
            </a:blip>
            <a:srcRect l="15456" t="27403" r="57549" b="27199"/>
            <a:stretch/>
          </p:blipFill>
          <p:spPr>
            <a:xfrm>
              <a:off x="8691238" y="1304706"/>
              <a:ext cx="514907" cy="297402"/>
            </a:xfrm>
            <a:prstGeom prst="rect">
              <a:avLst/>
            </a:prstGeom>
          </p:spPr>
        </p:pic>
        <p:pic>
          <p:nvPicPr>
            <p:cNvPr id="8" name="圖片 7">
              <a:extLst>
                <a:ext uri="{FF2B5EF4-FFF2-40B4-BE49-F238E27FC236}">
                  <a16:creationId xmlns:a16="http://schemas.microsoft.com/office/drawing/2014/main" id="{639DADC9-3767-4F65-86B7-243EF0B172E7}"/>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10000" b="90000" l="10000" r="90000">
                          <a14:foregroundMark x1="27750" y1="42000" x2="27750" y2="42000"/>
                        </a14:backgroundRemoval>
                      </a14:imgEffect>
                    </a14:imgLayer>
                  </a14:imgProps>
                </a:ext>
              </a:extLst>
            </a:blip>
            <a:srcRect l="15456" t="27403" r="57549" b="27199"/>
            <a:stretch/>
          </p:blipFill>
          <p:spPr>
            <a:xfrm rot="10800000">
              <a:off x="8653768" y="1038689"/>
              <a:ext cx="514907" cy="297402"/>
            </a:xfrm>
            <a:prstGeom prst="rect">
              <a:avLst/>
            </a:prstGeom>
          </p:spPr>
        </p:pic>
        <p:pic>
          <p:nvPicPr>
            <p:cNvPr id="10" name="圖片 9">
              <a:extLst>
                <a:ext uri="{FF2B5EF4-FFF2-40B4-BE49-F238E27FC236}">
                  <a16:creationId xmlns:a16="http://schemas.microsoft.com/office/drawing/2014/main" id="{E0E84892-3EF8-4409-B810-81978C19D371}"/>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10000" b="90000" l="10000" r="90000">
                          <a14:foregroundMark x1="27750" y1="42000" x2="27750" y2="42000"/>
                        </a14:backgroundRemoval>
                      </a14:imgEffect>
                    </a14:imgLayer>
                  </a14:imgProps>
                </a:ext>
              </a:extLst>
            </a:blip>
            <a:srcRect l="15456" t="27403" r="57549" b="27199"/>
            <a:stretch/>
          </p:blipFill>
          <p:spPr>
            <a:xfrm rot="10800000">
              <a:off x="8625171" y="1611143"/>
              <a:ext cx="514907" cy="297402"/>
            </a:xfrm>
            <a:prstGeom prst="rect">
              <a:avLst/>
            </a:prstGeom>
          </p:spPr>
        </p:pic>
      </p:grpSp>
      <p:sp>
        <p:nvSpPr>
          <p:cNvPr id="11" name="標題 1">
            <a:extLst>
              <a:ext uri="{FF2B5EF4-FFF2-40B4-BE49-F238E27FC236}">
                <a16:creationId xmlns:a16="http://schemas.microsoft.com/office/drawing/2014/main" id="{FAB02B36-D77A-437E-92E5-FC26880F0D87}"/>
              </a:ext>
            </a:extLst>
          </p:cNvPr>
          <p:cNvSpPr txBox="1">
            <a:spLocks/>
          </p:cNvSpPr>
          <p:nvPr/>
        </p:nvSpPr>
        <p:spPr bwMode="black">
          <a:xfrm>
            <a:off x="6927543" y="3455709"/>
            <a:ext cx="3380913" cy="603682"/>
          </a:xfrm>
          <a:prstGeom prst="rect">
            <a:avLst/>
          </a:prstGeom>
          <a:solidFill>
            <a:srgbClr val="FFFFFF"/>
          </a:solidFill>
          <a:ln w="31750" cap="sq">
            <a:solidFill>
              <a:srgbClr val="00B0F0"/>
            </a:solidFill>
            <a:miter lim="800000"/>
          </a:ln>
        </p:spPr>
        <p:txBody>
          <a:bodyPr vert="horz" lIns="182880" tIns="182880" rIns="182880" bIns="182880" rtlCol="0" anchor="ctr">
            <a:normAutofit fontScale="75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zh-TW" altLang="en-US" dirty="0"/>
              <a:t>結果</a:t>
            </a:r>
            <a:r>
              <a:rPr lang="en-US" altLang="zh-TW" dirty="0"/>
              <a:t>-NDRT</a:t>
            </a:r>
            <a:r>
              <a:rPr lang="zh-TW" altLang="en-US" dirty="0"/>
              <a:t>模式影響</a:t>
            </a:r>
          </a:p>
        </p:txBody>
      </p:sp>
      <p:pic>
        <p:nvPicPr>
          <p:cNvPr id="12" name="圖片 11">
            <a:extLst>
              <a:ext uri="{FF2B5EF4-FFF2-40B4-BE49-F238E27FC236}">
                <a16:creationId xmlns:a16="http://schemas.microsoft.com/office/drawing/2014/main" id="{1FBFC241-FE18-4BA2-B669-C2763837F05A}"/>
              </a:ext>
            </a:extLst>
          </p:cNvPr>
          <p:cNvPicPr/>
          <p:nvPr/>
        </p:nvPicPr>
        <p:blipFill rotWithShape="1">
          <a:blip r:embed="rId3"/>
          <a:srcRect t="50000" r="4400"/>
          <a:stretch/>
        </p:blipFill>
        <p:spPr>
          <a:xfrm>
            <a:off x="832278" y="3524988"/>
            <a:ext cx="5042267" cy="3048686"/>
          </a:xfrm>
          <a:prstGeom prst="rect">
            <a:avLst/>
          </a:prstGeom>
        </p:spPr>
      </p:pic>
      <p:sp>
        <p:nvSpPr>
          <p:cNvPr id="16" name="內容版面配置區 2">
            <a:extLst>
              <a:ext uri="{FF2B5EF4-FFF2-40B4-BE49-F238E27FC236}">
                <a16:creationId xmlns:a16="http://schemas.microsoft.com/office/drawing/2014/main" id="{546322A6-EE44-4765-9A07-DFCE525EEDD8}"/>
              </a:ext>
            </a:extLst>
          </p:cNvPr>
          <p:cNvSpPr txBox="1">
            <a:spLocks/>
          </p:cNvSpPr>
          <p:nvPr/>
        </p:nvSpPr>
        <p:spPr>
          <a:xfrm>
            <a:off x="6281945" y="4149841"/>
            <a:ext cx="5646200" cy="241694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zh-TW" altLang="en-US" sz="2400" dirty="0"/>
              <a:t>在警告和警報之間，視覺 </a:t>
            </a:r>
            <a:r>
              <a:rPr lang="en-US" altLang="zh-TW" sz="2400" dirty="0"/>
              <a:t>NDRT </a:t>
            </a:r>
            <a:r>
              <a:rPr lang="zh-TW" altLang="en-US" sz="2400" dirty="0"/>
              <a:t>組顯示出比聽覺組更小的 </a:t>
            </a:r>
            <a:r>
              <a:rPr lang="en-US" altLang="zh-TW" sz="2400" dirty="0"/>
              <a:t>SDLP</a:t>
            </a:r>
          </a:p>
          <a:p>
            <a:r>
              <a:rPr lang="zh-TW" altLang="en-US" sz="2400" dirty="0"/>
              <a:t>聽覺 </a:t>
            </a:r>
            <a:r>
              <a:rPr lang="en-US" altLang="zh-TW" sz="2400" dirty="0"/>
              <a:t>NDRT </a:t>
            </a:r>
            <a:r>
              <a:rPr lang="zh-TW" altLang="en-US" sz="2400" dirty="0"/>
              <a:t>組的平均 </a:t>
            </a:r>
            <a:r>
              <a:rPr lang="en-US" altLang="zh-TW" sz="2400" dirty="0"/>
              <a:t>SDLP </a:t>
            </a:r>
            <a:r>
              <a:rPr lang="zh-TW" altLang="en-US" sz="2400" dirty="0"/>
              <a:t>在兩個分析間隔中保持不變。</a:t>
            </a:r>
            <a:endParaRPr lang="en-US" altLang="zh-TW" sz="2400" dirty="0"/>
          </a:p>
          <a:p>
            <a:r>
              <a:rPr lang="zh-TW" altLang="en-US" sz="2400" dirty="0"/>
              <a:t>然而，在警報和施工現場之間，視覺 </a:t>
            </a:r>
            <a:r>
              <a:rPr lang="en-US" altLang="zh-TW" sz="2400" dirty="0"/>
              <a:t>NDRT </a:t>
            </a:r>
            <a:r>
              <a:rPr lang="zh-TW" altLang="en-US" sz="2400" dirty="0"/>
              <a:t>組比聽覺組具有更大的 </a:t>
            </a:r>
            <a:r>
              <a:rPr lang="en-US" altLang="zh-TW" sz="2400" dirty="0"/>
              <a:t>SDLP</a:t>
            </a:r>
            <a:r>
              <a:rPr lang="zh-TW" altLang="en-US" sz="2400" dirty="0"/>
              <a:t>。</a:t>
            </a:r>
            <a:endParaRPr lang="en-US" altLang="zh-TW" sz="2400" dirty="0"/>
          </a:p>
        </p:txBody>
      </p:sp>
    </p:spTree>
    <p:extLst>
      <p:ext uri="{BB962C8B-B14F-4D97-AF65-F5344CB8AC3E}">
        <p14:creationId xmlns:p14="http://schemas.microsoft.com/office/powerpoint/2010/main" val="153592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a:ln>
            <a:solidFill>
              <a:srgbClr val="00B0F0"/>
            </a:solidFill>
          </a:ln>
        </p:spPr>
        <p:txBody>
          <a:bodyPr>
            <a:normAutofit fontScale="90000"/>
          </a:bodyPr>
          <a:lstStyle/>
          <a:p>
            <a:r>
              <a:rPr lang="zh-TW" altLang="en-US" dirty="0"/>
              <a:t>結果</a:t>
            </a:r>
            <a:r>
              <a:rPr lang="en-US" altLang="zh-TW" dirty="0"/>
              <a:t>-</a:t>
            </a:r>
            <a:r>
              <a:rPr lang="zh-TW" altLang="zh-TW" dirty="0"/>
              <a:t>反複</a:t>
            </a:r>
            <a:r>
              <a:rPr lang="zh-TW" altLang="en-US" dirty="0"/>
              <a:t>接管</a:t>
            </a:r>
            <a:r>
              <a:rPr lang="zh-TW" altLang="zh-TW" dirty="0"/>
              <a:t>經驗的影響</a:t>
            </a:r>
            <a:endParaRPr lang="zh-TW" altLang="en-US" dirty="0"/>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7" y="1136342"/>
            <a:ext cx="7492754" cy="5326602"/>
          </a:xfrm>
        </p:spPr>
        <p:txBody>
          <a:bodyPr>
            <a:normAutofit/>
          </a:bodyPr>
          <a:lstStyle/>
          <a:p>
            <a:r>
              <a:rPr lang="zh-TW" altLang="en-US" sz="2400" dirty="0"/>
              <a:t>檢查各種接管的重複體驗的影響是否受習慣模擬器駕駛或熟悉任務引響。</a:t>
            </a:r>
            <a:endParaRPr lang="en-US" altLang="zh-TW" sz="2400" dirty="0"/>
          </a:p>
          <a:p>
            <a:r>
              <a:rPr lang="zh-TW" altLang="en-US" sz="2400" dirty="0"/>
              <a:t>分析顯示，在所有六種接管情況下，</a:t>
            </a:r>
            <a:r>
              <a:rPr lang="zh-TW" altLang="en-US" sz="2400" dirty="0">
                <a:highlight>
                  <a:srgbClr val="FFFF00"/>
                </a:highlight>
              </a:rPr>
              <a:t>駕駛行為和凝視模式</a:t>
            </a:r>
            <a:r>
              <a:rPr lang="zh-TW" altLang="en-US" sz="2400" dirty="0"/>
              <a:t>均未發生變化。</a:t>
            </a:r>
            <a:endParaRPr lang="en-US" altLang="zh-TW" sz="2400" dirty="0"/>
          </a:p>
          <a:p>
            <a:r>
              <a:rPr lang="zh-TW" altLang="en-US" sz="2400" dirty="0"/>
              <a:t>然而，</a:t>
            </a:r>
            <a:r>
              <a:rPr lang="en-US" altLang="zh-TW" sz="2400" dirty="0"/>
              <a:t>NASA-TLX </a:t>
            </a:r>
            <a:r>
              <a:rPr lang="zh-TW" altLang="en-US" sz="2400" dirty="0"/>
              <a:t>評級在六次接管之間有所不同 </a:t>
            </a:r>
            <a:r>
              <a:rPr lang="en-US" altLang="zh-TW" sz="2400" dirty="0"/>
              <a:t>p &lt; .0001</a:t>
            </a:r>
            <a:r>
              <a:rPr lang="zh-TW" altLang="en-US" sz="2400" dirty="0"/>
              <a:t>（見圖 </a:t>
            </a:r>
            <a:r>
              <a:rPr lang="en-US" altLang="zh-TW" sz="2400" dirty="0"/>
              <a:t>3</a:t>
            </a:r>
            <a:r>
              <a:rPr lang="zh-TW" altLang="en-US" sz="2400" dirty="0"/>
              <a:t>）</a:t>
            </a:r>
            <a:endParaRPr lang="en-US" altLang="zh-TW" sz="2400" dirty="0"/>
          </a:p>
        </p:txBody>
      </p:sp>
      <p:pic>
        <p:nvPicPr>
          <p:cNvPr id="4" name="圖片 3">
            <a:extLst>
              <a:ext uri="{FF2B5EF4-FFF2-40B4-BE49-F238E27FC236}">
                <a16:creationId xmlns:a16="http://schemas.microsoft.com/office/drawing/2014/main" id="{4D9B01F5-5565-452A-AB81-86D57A82A34E}"/>
              </a:ext>
            </a:extLst>
          </p:cNvPr>
          <p:cNvPicPr/>
          <p:nvPr/>
        </p:nvPicPr>
        <p:blipFill rotWithShape="1">
          <a:blip r:embed="rId3"/>
          <a:srcRect b="32217"/>
          <a:stretch/>
        </p:blipFill>
        <p:spPr>
          <a:xfrm>
            <a:off x="7936637" y="3240350"/>
            <a:ext cx="4050160" cy="3284738"/>
          </a:xfrm>
          <a:prstGeom prst="rect">
            <a:avLst/>
          </a:prstGeom>
        </p:spPr>
      </p:pic>
    </p:spTree>
    <p:extLst>
      <p:ext uri="{BB962C8B-B14F-4D97-AF65-F5344CB8AC3E}">
        <p14:creationId xmlns:p14="http://schemas.microsoft.com/office/powerpoint/2010/main" val="48093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a:ln>
            <a:solidFill>
              <a:srgbClr val="00B0F0"/>
            </a:solidFill>
          </a:ln>
        </p:spPr>
        <p:txBody>
          <a:bodyPr>
            <a:normAutofit fontScale="90000"/>
          </a:bodyPr>
          <a:lstStyle/>
          <a:p>
            <a:r>
              <a:rPr lang="zh-TW" altLang="en-US" dirty="0"/>
              <a:t>結果</a:t>
            </a:r>
            <a:r>
              <a:rPr lang="en-US" altLang="zh-TW" dirty="0"/>
              <a:t>-</a:t>
            </a:r>
            <a:r>
              <a:rPr lang="zh-TW" altLang="zh-TW" dirty="0"/>
              <a:t>反複</a:t>
            </a:r>
            <a:r>
              <a:rPr lang="zh-TW" altLang="en-US" dirty="0"/>
              <a:t>接管</a:t>
            </a:r>
            <a:r>
              <a:rPr lang="zh-TW" altLang="zh-TW" dirty="0"/>
              <a:t>經驗的影響</a:t>
            </a:r>
            <a:endParaRPr lang="zh-TW" altLang="en-US" dirty="0"/>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0" y="1109709"/>
            <a:ext cx="7492754" cy="5326602"/>
          </a:xfrm>
        </p:spPr>
        <p:txBody>
          <a:bodyPr>
            <a:normAutofit/>
          </a:bodyPr>
          <a:lstStyle/>
          <a:p>
            <a:r>
              <a:rPr lang="zh-TW" altLang="en-US" sz="2400" dirty="0"/>
              <a:t>觀察到 </a:t>
            </a:r>
            <a:r>
              <a:rPr lang="en-US" altLang="zh-TW" sz="2400" dirty="0" err="1"/>
              <a:t>TTCmin</a:t>
            </a:r>
            <a:r>
              <a:rPr lang="en-US" altLang="zh-TW" sz="2400" dirty="0"/>
              <a:t> </a:t>
            </a:r>
            <a:r>
              <a:rPr lang="zh-TW" altLang="en-US" sz="2400" dirty="0"/>
              <a:t>與 </a:t>
            </a:r>
            <a:r>
              <a:rPr lang="en-US" altLang="zh-TW" sz="2400" dirty="0"/>
              <a:t>TOR </a:t>
            </a:r>
            <a:r>
              <a:rPr lang="zh-TW" altLang="en-US" sz="2400" dirty="0"/>
              <a:t>設計有差異，在三次接管情況下，</a:t>
            </a:r>
            <a:r>
              <a:rPr lang="en-US" altLang="zh-TW" sz="2400" dirty="0" err="1"/>
              <a:t>TTCmin</a:t>
            </a:r>
            <a:r>
              <a:rPr lang="en-US" altLang="zh-TW" sz="2400" dirty="0"/>
              <a:t> </a:t>
            </a:r>
            <a:r>
              <a:rPr lang="zh-TW" altLang="en-US" sz="2400" dirty="0"/>
              <a:t>隨聽覺 </a:t>
            </a:r>
            <a:r>
              <a:rPr lang="en-US" altLang="zh-TW" sz="2400" dirty="0"/>
              <a:t>TOR </a:t>
            </a:r>
            <a:r>
              <a:rPr lang="zh-TW" altLang="en-US" sz="2400" dirty="0"/>
              <a:t>增加。</a:t>
            </a:r>
            <a:endParaRPr lang="en-US" altLang="zh-TW" sz="2400" dirty="0"/>
          </a:p>
          <a:p>
            <a:r>
              <a:rPr lang="zh-TW" altLang="en-US" sz="2400" dirty="0"/>
              <a:t>聽覺 </a:t>
            </a:r>
            <a:r>
              <a:rPr lang="en-US" altLang="zh-TW" sz="2400" dirty="0"/>
              <a:t>TOR </a:t>
            </a:r>
            <a:r>
              <a:rPr lang="zh-TW" altLang="en-US" sz="2400" dirty="0"/>
              <a:t>的第三次接管情況下，</a:t>
            </a:r>
            <a:r>
              <a:rPr lang="en-US" altLang="zh-TW" sz="2400" dirty="0" err="1"/>
              <a:t>TTCmin</a:t>
            </a:r>
            <a:r>
              <a:rPr lang="en-US" altLang="zh-TW" sz="2400" dirty="0"/>
              <a:t> </a:t>
            </a:r>
            <a:r>
              <a:rPr lang="zh-TW" altLang="en-US" sz="2400" dirty="0"/>
              <a:t>顯著高於視覺</a:t>
            </a:r>
            <a:r>
              <a:rPr lang="en-US" altLang="zh-TW" sz="2400" dirty="0"/>
              <a:t>+</a:t>
            </a:r>
            <a:r>
              <a:rPr lang="zh-TW" altLang="en-US" sz="2400" dirty="0"/>
              <a:t>聽覺 </a:t>
            </a:r>
            <a:r>
              <a:rPr lang="en-US" altLang="zh-TW" sz="2400" dirty="0"/>
              <a:t>TOR </a:t>
            </a:r>
            <a:r>
              <a:rPr lang="zh-TW" altLang="en-US" sz="2400" dirty="0"/>
              <a:t>的任何接管情況</a:t>
            </a:r>
            <a:r>
              <a:rPr lang="en-US" altLang="zh-TW" sz="2400" dirty="0"/>
              <a:t>(</a:t>
            </a:r>
            <a:r>
              <a:rPr lang="zh-TW" altLang="en-US" sz="2400" dirty="0"/>
              <a:t> </a:t>
            </a:r>
            <a:r>
              <a:rPr lang="en-US" altLang="zh-TW" sz="2400" dirty="0"/>
              <a:t>p &lt; .001)</a:t>
            </a:r>
            <a:r>
              <a:rPr lang="zh-TW" altLang="en-US" sz="2400" dirty="0"/>
              <a:t>，圖 </a:t>
            </a:r>
            <a:r>
              <a:rPr lang="en-US" altLang="zh-TW" sz="2400" dirty="0"/>
              <a:t>4 </a:t>
            </a:r>
            <a:r>
              <a:rPr lang="zh-TW" altLang="en-US" sz="2400" dirty="0"/>
              <a:t>左</a:t>
            </a:r>
            <a:endParaRPr lang="en-US" altLang="zh-TW" sz="2400" dirty="0"/>
          </a:p>
          <a:p>
            <a:pPr>
              <a:buFont typeface="Wingdings" panose="05000000000000000000" pitchFamily="2" charset="2"/>
              <a:buChar char="n"/>
            </a:pPr>
            <a:r>
              <a:rPr lang="zh-TW" altLang="en-US" sz="2400" dirty="0"/>
              <a:t>對於警告和警報之間的</a:t>
            </a:r>
            <a:r>
              <a:rPr lang="zh-TW" altLang="en-US" sz="2400" dirty="0">
                <a:highlight>
                  <a:srgbClr val="FFFF00"/>
                </a:highlight>
              </a:rPr>
              <a:t>注視持續時間</a:t>
            </a:r>
            <a:r>
              <a:rPr lang="zh-TW" altLang="en-US" sz="2400" dirty="0"/>
              <a:t>，發現試驗和 </a:t>
            </a:r>
            <a:r>
              <a:rPr lang="en-US" altLang="zh-TW" sz="2400" dirty="0"/>
              <a:t>NDRT </a:t>
            </a:r>
            <a:r>
              <a:rPr lang="zh-TW" altLang="en-US" sz="2400" dirty="0"/>
              <a:t>有差異，</a:t>
            </a:r>
            <a:r>
              <a:rPr lang="en-US" altLang="zh-TW" sz="2400" dirty="0"/>
              <a:t>F(2,62) = 4.36</a:t>
            </a:r>
            <a:r>
              <a:rPr lang="zh-TW" altLang="en-US" sz="2400" dirty="0"/>
              <a:t>，</a:t>
            </a:r>
            <a:r>
              <a:rPr lang="en-US" altLang="zh-TW" sz="2400" dirty="0"/>
              <a:t>p = .017</a:t>
            </a:r>
            <a:r>
              <a:rPr lang="zh-TW" altLang="en-US" sz="2400" dirty="0"/>
              <a:t>，</a:t>
            </a:r>
            <a:r>
              <a:rPr lang="en-US" altLang="zh-TW" sz="2400" dirty="0"/>
              <a:t>η² </a:t>
            </a:r>
            <a:r>
              <a:rPr lang="zh-TW" altLang="en-US" sz="2400" dirty="0"/>
              <a:t>部分 </a:t>
            </a:r>
            <a:r>
              <a:rPr lang="en-US" altLang="zh-TW" sz="2400" dirty="0"/>
              <a:t>= .12</a:t>
            </a:r>
            <a:r>
              <a:rPr lang="zh-TW" altLang="en-US" sz="2400" dirty="0"/>
              <a:t>。</a:t>
            </a:r>
            <a:endParaRPr lang="en-US" altLang="zh-TW" sz="2400" dirty="0"/>
          </a:p>
          <a:p>
            <a:pPr>
              <a:buFont typeface="Wingdings" panose="05000000000000000000" pitchFamily="2" charset="2"/>
              <a:buChar char="n"/>
            </a:pPr>
            <a:r>
              <a:rPr lang="zh-TW" altLang="en-US" sz="2400" dirty="0"/>
              <a:t>圖 </a:t>
            </a:r>
            <a:r>
              <a:rPr lang="en-US" altLang="zh-TW" sz="2400" dirty="0"/>
              <a:t>4 </a:t>
            </a:r>
            <a:r>
              <a:rPr lang="zh-TW" altLang="en-US" sz="2400" dirty="0"/>
              <a:t>右側說明了在三種接管情況下，在進行視覺 </a:t>
            </a:r>
            <a:r>
              <a:rPr lang="en-US" altLang="zh-TW" sz="2400" dirty="0"/>
              <a:t>NDRT </a:t>
            </a:r>
            <a:r>
              <a:rPr lang="zh-TW" altLang="en-US" sz="2400" dirty="0"/>
              <a:t>時，道路上的注視持續時間減少，而在進行聽覺 </a:t>
            </a:r>
            <a:r>
              <a:rPr lang="en-US" altLang="zh-TW" sz="2400" dirty="0"/>
              <a:t>NDRT </a:t>
            </a:r>
            <a:r>
              <a:rPr lang="zh-TW" altLang="en-US" sz="2400" dirty="0"/>
              <a:t>時，駕駛員的注視持續時間保持相當穩定。</a:t>
            </a:r>
            <a:endParaRPr lang="en-US" altLang="zh-TW" sz="2400" dirty="0"/>
          </a:p>
          <a:p>
            <a:pPr>
              <a:buFont typeface="Wingdings" panose="05000000000000000000" pitchFamily="2" charset="2"/>
              <a:buChar char="n"/>
            </a:pPr>
            <a:r>
              <a:rPr lang="zh-TW" altLang="en-US" sz="2400" dirty="0"/>
              <a:t>事後檢驗顯示 </a:t>
            </a:r>
            <a:r>
              <a:rPr lang="en-US" altLang="zh-TW" sz="2400" dirty="0"/>
              <a:t>NDRT </a:t>
            </a:r>
            <a:r>
              <a:rPr lang="zh-TW" altLang="en-US" sz="2400" dirty="0"/>
              <a:t>模式和每次之間沒有顯著差異，也沒有三向相互作用。</a:t>
            </a:r>
            <a:endParaRPr lang="en-US" altLang="zh-TW" sz="2400" dirty="0"/>
          </a:p>
        </p:txBody>
      </p:sp>
      <p:pic>
        <p:nvPicPr>
          <p:cNvPr id="5" name="圖片 4">
            <a:extLst>
              <a:ext uri="{FF2B5EF4-FFF2-40B4-BE49-F238E27FC236}">
                <a16:creationId xmlns:a16="http://schemas.microsoft.com/office/drawing/2014/main" id="{D85B1CFA-5BD6-486C-90D5-79C5DB972367}"/>
              </a:ext>
            </a:extLst>
          </p:cNvPr>
          <p:cNvPicPr/>
          <p:nvPr/>
        </p:nvPicPr>
        <p:blipFill rotWithShape="1">
          <a:blip r:embed="rId3"/>
          <a:srcRect l="4223" r="7600"/>
          <a:stretch/>
        </p:blipFill>
        <p:spPr>
          <a:xfrm>
            <a:off x="7557856" y="1109709"/>
            <a:ext cx="4634144" cy="3480046"/>
          </a:xfrm>
          <a:prstGeom prst="rect">
            <a:avLst/>
          </a:prstGeom>
        </p:spPr>
      </p:pic>
    </p:spTree>
    <p:extLst>
      <p:ext uri="{BB962C8B-B14F-4D97-AF65-F5344CB8AC3E}">
        <p14:creationId xmlns:p14="http://schemas.microsoft.com/office/powerpoint/2010/main" val="3023465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a:ln>
            <a:solidFill>
              <a:schemeClr val="accent3"/>
            </a:solidFill>
          </a:ln>
        </p:spPr>
        <p:txBody>
          <a:bodyPr>
            <a:normAutofit fontScale="90000"/>
          </a:bodyPr>
          <a:lstStyle/>
          <a:p>
            <a:r>
              <a:rPr lang="zh-TW" altLang="en-US" dirty="0"/>
              <a:t>討論</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5326602"/>
          </a:xfrm>
        </p:spPr>
        <p:txBody>
          <a:bodyPr>
            <a:normAutofit/>
          </a:bodyPr>
          <a:lstStyle/>
          <a:p>
            <a:r>
              <a:rPr lang="zh-TW" altLang="en-US" sz="2400" dirty="0"/>
              <a:t>聽覺 </a:t>
            </a:r>
            <a:r>
              <a:rPr lang="en-US" altLang="zh-TW" sz="2400" dirty="0"/>
              <a:t>TOR </a:t>
            </a:r>
            <a:r>
              <a:rPr lang="zh-TW" altLang="en-US" sz="2400" dirty="0"/>
              <a:t>的參與者接管速度更快，並且還表現出更長的 </a:t>
            </a:r>
            <a:r>
              <a:rPr lang="en-US" altLang="zh-TW" sz="2400" dirty="0"/>
              <a:t>TTC</a:t>
            </a:r>
            <a:r>
              <a:rPr lang="zh-TW" altLang="en-US" sz="2400" dirty="0"/>
              <a:t>，以及更柔和的轉向和製動行為。</a:t>
            </a:r>
            <a:endParaRPr lang="en-US" altLang="zh-TW" sz="2400" dirty="0"/>
          </a:p>
          <a:p>
            <a:r>
              <a:rPr lang="zh-TW" altLang="en-US" sz="2400" dirty="0"/>
              <a:t>這些結果是由 </a:t>
            </a:r>
            <a:r>
              <a:rPr lang="en-US" altLang="zh-TW" sz="2400" dirty="0" err="1"/>
              <a:t>Wickens</a:t>
            </a:r>
            <a:r>
              <a:rPr lang="en-US" altLang="zh-TW" sz="2400" dirty="0"/>
              <a:t> </a:t>
            </a:r>
            <a:r>
              <a:rPr lang="zh-TW" altLang="en-US" sz="2400" dirty="0"/>
              <a:t>的多資源理論（</a:t>
            </a:r>
            <a:r>
              <a:rPr lang="en-US" altLang="zh-TW" sz="2400" dirty="0" err="1"/>
              <a:t>Wickens</a:t>
            </a:r>
            <a:r>
              <a:rPr lang="en-US" altLang="zh-TW" sz="2400" dirty="0"/>
              <a:t>,</a:t>
            </a:r>
            <a:r>
              <a:rPr lang="zh-TW" altLang="en-US" sz="2400" dirty="0"/>
              <a:t> </a:t>
            </a:r>
            <a:r>
              <a:rPr lang="en-US" altLang="zh-TW" sz="2400" dirty="0"/>
              <a:t>2002</a:t>
            </a:r>
            <a:r>
              <a:rPr lang="zh-TW" altLang="en-US" sz="2400" dirty="0"/>
              <a:t>）預測的，並且與 </a:t>
            </a:r>
            <a:r>
              <a:rPr lang="en-US" altLang="zh-TW" sz="2400" dirty="0"/>
              <a:t>Forster et al.,(2017)</a:t>
            </a:r>
            <a:r>
              <a:rPr lang="zh-TW" altLang="en-US" sz="2400" dirty="0"/>
              <a:t>的研究一致。</a:t>
            </a:r>
            <a:endParaRPr lang="en-US" altLang="zh-TW" sz="2400" dirty="0"/>
          </a:p>
          <a:p>
            <a:r>
              <a:rPr lang="en-US" altLang="zh-TW" sz="2400" dirty="0" err="1"/>
              <a:t>Politis</a:t>
            </a:r>
            <a:r>
              <a:rPr lang="en-US" altLang="zh-TW" sz="2400" dirty="0"/>
              <a:t> et al.,</a:t>
            </a:r>
            <a:r>
              <a:rPr lang="zh-TW" altLang="en-US" sz="2400" dirty="0"/>
              <a:t> </a:t>
            </a:r>
            <a:r>
              <a:rPr lang="en-US" altLang="zh-TW" sz="2400" dirty="0"/>
              <a:t>(2015a)</a:t>
            </a:r>
            <a:r>
              <a:rPr lang="zh-TW" altLang="en-US" sz="2400" dirty="0"/>
              <a:t>他發現每個包含基於語言的聽覺線索的 </a:t>
            </a:r>
            <a:r>
              <a:rPr lang="en-US" altLang="zh-TW" sz="2400" dirty="0"/>
              <a:t>TOR </a:t>
            </a:r>
            <a:r>
              <a:rPr lang="zh-TW" altLang="en-US" sz="2400" dirty="0"/>
              <a:t>的接管時間更短。因此，聽覺的主觀工作量低於視覺</a:t>
            </a:r>
            <a:r>
              <a:rPr lang="en-US" altLang="zh-TW" sz="2400" dirty="0"/>
              <a:t>+</a:t>
            </a:r>
            <a:r>
              <a:rPr lang="zh-TW" altLang="en-US" sz="2400" dirty="0"/>
              <a:t>聽覺 </a:t>
            </a:r>
            <a:r>
              <a:rPr lang="en-US" altLang="zh-TW" sz="2400" dirty="0"/>
              <a:t>TOR </a:t>
            </a:r>
            <a:r>
              <a:rPr lang="zh-TW" altLang="en-US" sz="2400" dirty="0"/>
              <a:t>。</a:t>
            </a:r>
            <a:endParaRPr lang="en-US" altLang="zh-TW" sz="2400" dirty="0"/>
          </a:p>
          <a:p>
            <a:r>
              <a:rPr lang="zh-TW" altLang="en-US" sz="2400" dirty="0"/>
              <a:t>在第二個 </a:t>
            </a:r>
            <a:r>
              <a:rPr lang="en-US" altLang="zh-TW" sz="2400" dirty="0"/>
              <a:t>TOR </a:t>
            </a:r>
            <a:r>
              <a:rPr lang="zh-TW" altLang="en-US" sz="2400" dirty="0"/>
              <a:t>步驟後，視覺</a:t>
            </a:r>
            <a:r>
              <a:rPr lang="en-US" altLang="zh-TW" sz="2400" dirty="0"/>
              <a:t>+</a:t>
            </a:r>
            <a:r>
              <a:rPr lang="zh-TW" altLang="en-US" sz="2400" dirty="0"/>
              <a:t>聽覺 </a:t>
            </a:r>
            <a:r>
              <a:rPr lang="en-US" altLang="zh-TW" sz="2400" dirty="0"/>
              <a:t>TOR </a:t>
            </a:r>
            <a:r>
              <a:rPr lang="zh-TW" altLang="en-US" sz="2400" dirty="0"/>
              <a:t>的 </a:t>
            </a:r>
            <a:r>
              <a:rPr lang="en-US" altLang="zh-TW" sz="2400" dirty="0"/>
              <a:t>SDLP </a:t>
            </a:r>
            <a:r>
              <a:rPr lang="zh-TW" altLang="en-US" sz="2400" dirty="0"/>
              <a:t>高於聽覺 </a:t>
            </a:r>
            <a:r>
              <a:rPr lang="en-US" altLang="zh-TW" sz="2400" dirty="0"/>
              <a:t>TOR</a:t>
            </a:r>
            <a:r>
              <a:rPr lang="zh-TW" altLang="en-US" sz="2400" dirty="0"/>
              <a:t>。推測視覺</a:t>
            </a:r>
            <a:r>
              <a:rPr lang="en-US" altLang="zh-TW" sz="2400" dirty="0"/>
              <a:t>+</a:t>
            </a:r>
            <a:r>
              <a:rPr lang="zh-TW" altLang="en-US" sz="2400" dirty="0"/>
              <a:t>聽覺 </a:t>
            </a:r>
            <a:r>
              <a:rPr lang="en-US" altLang="zh-TW" sz="2400" dirty="0"/>
              <a:t>TOR </a:t>
            </a:r>
            <a:r>
              <a:rPr lang="zh-TW" altLang="en-US" sz="2400" dirty="0"/>
              <a:t>的試驗中，參與者比聽覺 </a:t>
            </a:r>
            <a:r>
              <a:rPr lang="en-US" altLang="zh-TW" sz="2400" dirty="0"/>
              <a:t>TOR </a:t>
            </a:r>
            <a:r>
              <a:rPr lang="zh-TW" altLang="en-US" sz="2400" dirty="0"/>
              <a:t>的參與者更晚開始他們的車道變換操作。</a:t>
            </a:r>
            <a:endParaRPr lang="en-US" altLang="zh-TW" sz="2400" dirty="0"/>
          </a:p>
          <a:p>
            <a:r>
              <a:rPr lang="zh-TW" altLang="en-US" sz="2400" dirty="0"/>
              <a:t>使用視覺</a:t>
            </a:r>
            <a:r>
              <a:rPr lang="en-US" altLang="zh-TW" sz="2400" dirty="0"/>
              <a:t>+</a:t>
            </a:r>
            <a:r>
              <a:rPr lang="zh-TW" altLang="en-US" sz="2400" dirty="0"/>
              <a:t>聽覺 </a:t>
            </a:r>
            <a:r>
              <a:rPr lang="en-US" altLang="zh-TW" sz="2400" dirty="0"/>
              <a:t>TOR</a:t>
            </a:r>
            <a:r>
              <a:rPr lang="zh-TW" altLang="en-US" sz="2400" dirty="0"/>
              <a:t>，參與者可能需要更多時間來培養情境警覺和選擇行動。</a:t>
            </a:r>
            <a:endParaRPr lang="en-US" altLang="zh-TW" sz="2400" dirty="0"/>
          </a:p>
          <a:p>
            <a:r>
              <a:rPr lang="zh-TW" altLang="en-US" sz="2400" dirty="0"/>
              <a:t>表明聽覺 </a:t>
            </a:r>
            <a:r>
              <a:rPr lang="en-US" altLang="zh-TW" sz="2400" dirty="0"/>
              <a:t>TOR </a:t>
            </a:r>
            <a:r>
              <a:rPr lang="zh-TW" altLang="en-US" sz="2400" dirty="0"/>
              <a:t>與視覺</a:t>
            </a:r>
            <a:r>
              <a:rPr lang="en-US" altLang="zh-TW" sz="2400" dirty="0"/>
              <a:t>+</a:t>
            </a:r>
            <a:r>
              <a:rPr lang="zh-TW" altLang="en-US" sz="2400" dirty="0"/>
              <a:t>聽覺 </a:t>
            </a:r>
            <a:r>
              <a:rPr lang="en-US" altLang="zh-TW" sz="2400" dirty="0"/>
              <a:t>TOR </a:t>
            </a:r>
            <a:r>
              <a:rPr lang="zh-TW" altLang="en-US" sz="2400" dirty="0"/>
              <a:t>相比具有優勢。</a:t>
            </a:r>
            <a:endParaRPr lang="en-US" altLang="zh-TW" sz="2400" dirty="0"/>
          </a:p>
        </p:txBody>
      </p:sp>
    </p:spTree>
    <p:extLst>
      <p:ext uri="{BB962C8B-B14F-4D97-AF65-F5344CB8AC3E}">
        <p14:creationId xmlns:p14="http://schemas.microsoft.com/office/powerpoint/2010/main" val="2574148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a:ln>
            <a:solidFill>
              <a:schemeClr val="accent3"/>
            </a:solidFill>
          </a:ln>
        </p:spPr>
        <p:txBody>
          <a:bodyPr>
            <a:normAutofit fontScale="90000"/>
          </a:bodyPr>
          <a:lstStyle/>
          <a:p>
            <a:r>
              <a:rPr lang="zh-TW" altLang="en-US" dirty="0"/>
              <a:t>討論</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5326602"/>
          </a:xfrm>
        </p:spPr>
        <p:txBody>
          <a:bodyPr>
            <a:normAutofit/>
          </a:bodyPr>
          <a:lstStyle/>
          <a:p>
            <a:r>
              <a:rPr lang="zh-TW" altLang="en-US" sz="2400" dirty="0"/>
              <a:t>反復經歷具有聽覺 </a:t>
            </a:r>
            <a:r>
              <a:rPr lang="en-US" altLang="zh-TW" sz="2400" dirty="0"/>
              <a:t>TOR </a:t>
            </a:r>
            <a:r>
              <a:rPr lang="zh-TW" altLang="en-US" sz="2400" dirty="0"/>
              <a:t>的三種接管情況會延長最小 </a:t>
            </a:r>
            <a:r>
              <a:rPr lang="en-US" altLang="zh-TW" sz="2400" dirty="0"/>
              <a:t>TTC</a:t>
            </a:r>
            <a:r>
              <a:rPr lang="zh-TW" altLang="en-US" sz="2400" dirty="0"/>
              <a:t>，導致不太嚴重的情況，而具有視覺聽覺 </a:t>
            </a:r>
            <a:r>
              <a:rPr lang="en-US" altLang="zh-TW" sz="2400" dirty="0"/>
              <a:t>TOR </a:t>
            </a:r>
            <a:r>
              <a:rPr lang="zh-TW" altLang="en-US" sz="2400" dirty="0"/>
              <a:t>的 </a:t>
            </a:r>
            <a:r>
              <a:rPr lang="en-US" altLang="zh-TW" sz="2400" dirty="0"/>
              <a:t>TTC </a:t>
            </a:r>
            <a:r>
              <a:rPr lang="zh-TW" altLang="en-US" sz="2400" dirty="0"/>
              <a:t>在試驗中保持不變</a:t>
            </a:r>
            <a:endParaRPr lang="en-US" altLang="zh-TW" sz="2400" dirty="0"/>
          </a:p>
          <a:p>
            <a:r>
              <a:rPr lang="zh-TW" altLang="en-US" sz="2400" dirty="0"/>
              <a:t>這符合 </a:t>
            </a:r>
            <a:r>
              <a:rPr lang="en-US" altLang="zh-TW" sz="2400" dirty="0" err="1"/>
              <a:t>Wickens</a:t>
            </a:r>
            <a:r>
              <a:rPr lang="en-US" altLang="zh-TW" sz="2400" dirty="0"/>
              <a:t> </a:t>
            </a:r>
            <a:r>
              <a:rPr lang="zh-TW" altLang="en-US" sz="2400" dirty="0"/>
              <a:t>的多資源理論（</a:t>
            </a:r>
            <a:r>
              <a:rPr lang="en-US" altLang="zh-TW" sz="2400" dirty="0" err="1"/>
              <a:t>Wickens</a:t>
            </a:r>
            <a:r>
              <a:rPr lang="en-US" altLang="zh-TW" sz="2400" dirty="0"/>
              <a:t>, 2002 </a:t>
            </a:r>
            <a:r>
              <a:rPr lang="zh-TW" altLang="en-US" sz="2400" dirty="0"/>
              <a:t>年），當信息的感知和處理需要不同的模式（這裡是聽覺 </a:t>
            </a:r>
            <a:r>
              <a:rPr lang="en-US" altLang="zh-TW" sz="2400" dirty="0"/>
              <a:t>TOR </a:t>
            </a:r>
            <a:r>
              <a:rPr lang="zh-TW" altLang="en-US" sz="2400" dirty="0"/>
              <a:t>和視覺駕駛情況）時，它可以預測更好的性能。結果還意味著，至少在重複三次時，言語聽覺 </a:t>
            </a:r>
            <a:r>
              <a:rPr lang="en-US" altLang="zh-TW" sz="2400" dirty="0"/>
              <a:t>TOR </a:t>
            </a:r>
            <a:r>
              <a:rPr lang="zh-TW" altLang="en-US" sz="2400" dirty="0"/>
              <a:t>的接管行為變得更安全。</a:t>
            </a:r>
            <a:endParaRPr lang="en-US" altLang="zh-TW" sz="2400" dirty="0"/>
          </a:p>
          <a:p>
            <a:r>
              <a:rPr lang="zh-TW" altLang="en-US" sz="2400" dirty="0"/>
              <a:t>參與者參與視覺 </a:t>
            </a:r>
            <a:r>
              <a:rPr lang="en-US" altLang="zh-TW" sz="2400" dirty="0"/>
              <a:t>NDRT </a:t>
            </a:r>
            <a:r>
              <a:rPr lang="zh-TW" altLang="en-US" sz="2400" dirty="0"/>
              <a:t>時，警告和警報之間的三個接管時間有所減少。即使警告已經出現，參與者仍然專注於視覺 </a:t>
            </a:r>
            <a:r>
              <a:rPr lang="en-US" altLang="zh-TW" sz="2400" dirty="0"/>
              <a:t>NDRT</a:t>
            </a:r>
            <a:r>
              <a:rPr lang="zh-TW" altLang="en-US" sz="2400" dirty="0"/>
              <a:t>。這是一種危險的行為，因為他們錯過了培養情境意識的時間。</a:t>
            </a:r>
            <a:endParaRPr lang="en-US" altLang="zh-TW" sz="2400" dirty="0"/>
          </a:p>
          <a:p>
            <a:r>
              <a:rPr lang="zh-TW" altLang="en-US" sz="2400" dirty="0"/>
              <a:t>這些結果表明，僅在 </a:t>
            </a:r>
            <a:r>
              <a:rPr lang="en-US" altLang="zh-TW" sz="2400" dirty="0"/>
              <a:t>3 </a:t>
            </a:r>
            <a:r>
              <a:rPr lang="zh-TW" altLang="en-US" sz="2400" dirty="0"/>
              <a:t>次重複內，視覺 </a:t>
            </a:r>
            <a:r>
              <a:rPr lang="en-US" altLang="zh-TW" sz="2400" dirty="0"/>
              <a:t>NDRT </a:t>
            </a:r>
            <a:r>
              <a:rPr lang="zh-TW" altLang="en-US" sz="2400" dirty="0"/>
              <a:t>的凝視行為風險就更大。</a:t>
            </a:r>
            <a:endParaRPr lang="en-US" altLang="zh-TW" sz="2400" dirty="0"/>
          </a:p>
        </p:txBody>
      </p:sp>
    </p:spTree>
    <p:extLst>
      <p:ext uri="{BB962C8B-B14F-4D97-AF65-F5344CB8AC3E}">
        <p14:creationId xmlns:p14="http://schemas.microsoft.com/office/powerpoint/2010/main" val="2630087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3667957" y="164236"/>
            <a:ext cx="4856085" cy="603682"/>
          </a:xfrm>
          <a:ln>
            <a:solidFill>
              <a:schemeClr val="accent3"/>
            </a:solidFill>
          </a:ln>
        </p:spPr>
        <p:txBody>
          <a:bodyPr>
            <a:normAutofit fontScale="90000"/>
          </a:bodyPr>
          <a:lstStyle/>
          <a:p>
            <a:r>
              <a:rPr lang="zh-TW" altLang="en-US" dirty="0"/>
              <a:t>討論</a:t>
            </a:r>
            <a:r>
              <a:rPr lang="en-US" altLang="zh-TW" dirty="0"/>
              <a:t>-</a:t>
            </a:r>
            <a:r>
              <a:rPr lang="zh-TW" altLang="en-US" dirty="0"/>
              <a:t>限制</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5326602"/>
          </a:xfrm>
        </p:spPr>
        <p:txBody>
          <a:bodyPr>
            <a:normAutofit/>
          </a:bodyPr>
          <a:lstStyle/>
          <a:p>
            <a:pPr marL="457200" indent="-457200">
              <a:buFont typeface="+mj-lt"/>
              <a:buAutoNum type="arabicPeriod"/>
            </a:pPr>
            <a:r>
              <a:rPr lang="zh-TW" altLang="en-US" sz="2400" dirty="0"/>
              <a:t>本研究不包括迎面而來的交通，這可能會妨礙結果的普遍性。之前的研究展示了對面或相鄰車道上的交通情況（</a:t>
            </a:r>
            <a:r>
              <a:rPr lang="en-US" altLang="zh-TW" sz="2400" dirty="0"/>
              <a:t>Gold et al.,</a:t>
            </a:r>
            <a:r>
              <a:rPr lang="zh-TW" altLang="en-US" sz="2400" dirty="0"/>
              <a:t> </a:t>
            </a:r>
            <a:r>
              <a:rPr lang="en-US" altLang="zh-TW" sz="2400" dirty="0"/>
              <a:t>2016; </a:t>
            </a:r>
            <a:r>
              <a:rPr lang="en-US" altLang="zh-TW" sz="2400" dirty="0" err="1"/>
              <a:t>Radlmayr</a:t>
            </a:r>
            <a:r>
              <a:rPr lang="en-US" altLang="zh-TW" sz="2400" dirty="0"/>
              <a:t> et al.,</a:t>
            </a:r>
            <a:r>
              <a:rPr lang="zh-TW" altLang="en-US" sz="2400" dirty="0"/>
              <a:t>，</a:t>
            </a:r>
            <a:r>
              <a:rPr lang="en-US" altLang="zh-TW" sz="2400" dirty="0"/>
              <a:t>2014</a:t>
            </a:r>
            <a:r>
              <a:rPr lang="zh-TW" altLang="en-US" sz="2400" dirty="0"/>
              <a:t>）。如</a:t>
            </a:r>
            <a:r>
              <a:rPr lang="en-US" altLang="zh-TW" sz="2400" dirty="0"/>
              <a:t>Gold et</a:t>
            </a:r>
            <a:r>
              <a:rPr lang="zh-TW" altLang="en-US" sz="2400" dirty="0"/>
              <a:t> </a:t>
            </a:r>
            <a:r>
              <a:rPr lang="en-US" altLang="zh-TW" sz="2400" dirty="0"/>
              <a:t>al.,</a:t>
            </a:r>
            <a:r>
              <a:rPr lang="zh-TW" altLang="en-US" sz="2400" dirty="0"/>
              <a:t> </a:t>
            </a:r>
            <a:r>
              <a:rPr lang="en-US" altLang="zh-TW" sz="2400" dirty="0"/>
              <a:t>(2016) </a:t>
            </a:r>
            <a:r>
              <a:rPr lang="zh-TW" altLang="en-US" sz="2400" dirty="0"/>
              <a:t>發現駕駛員的接管性能受相鄰車道上車輛數量的影響。</a:t>
            </a:r>
            <a:endParaRPr lang="en-US" altLang="zh-TW" sz="2400" dirty="0"/>
          </a:p>
          <a:p>
            <a:pPr marL="457200" indent="-457200">
              <a:buFont typeface="+mj-lt"/>
              <a:buAutoNum type="arabicPeriod" startAt="2"/>
            </a:pPr>
            <a:r>
              <a:rPr lang="zh-TW" altLang="en-US" sz="2400" dirty="0"/>
              <a:t>在每次試驗中，</a:t>
            </a:r>
            <a:r>
              <a:rPr lang="en-US" altLang="zh-TW" sz="2400" dirty="0"/>
              <a:t>TOR </a:t>
            </a:r>
            <a:r>
              <a:rPr lang="zh-TW" altLang="en-US" sz="2400" dirty="0"/>
              <a:t>和施工現場都出現在模擬軌道的同一位置。可以說參與者意識到了這種線性並記住了施工現場的位置。最終，他們可能會被要求接管，這可能會加劇行為變化。因此，實際交通條件下的行為變化可能比本研究中發現的還要小。</a:t>
            </a:r>
            <a:endParaRPr lang="en-US" altLang="zh-TW" sz="2400" dirty="0"/>
          </a:p>
        </p:txBody>
      </p:sp>
    </p:spTree>
    <p:extLst>
      <p:ext uri="{BB962C8B-B14F-4D97-AF65-F5344CB8AC3E}">
        <p14:creationId xmlns:p14="http://schemas.microsoft.com/office/powerpoint/2010/main" val="128702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82D4803C-C63B-43FD-B5C5-DF1CAE6944B3}"/>
              </a:ext>
            </a:extLst>
          </p:cNvPr>
          <p:cNvSpPr>
            <a:spLocks noGrp="1"/>
          </p:cNvSpPr>
          <p:nvPr>
            <p:ph type="subTitle" idx="1"/>
          </p:nvPr>
        </p:nvSpPr>
        <p:spPr>
          <a:xfrm>
            <a:off x="2695194" y="4243526"/>
            <a:ext cx="6801612" cy="1348912"/>
          </a:xfrm>
          <a:ln w="38100">
            <a:solidFill>
              <a:schemeClr val="tx1"/>
            </a:solidFill>
          </a:ln>
        </p:spPr>
        <p:txBody>
          <a:bodyPr>
            <a:normAutofit fontScale="85000" lnSpcReduction="20000"/>
          </a:bodyPr>
          <a:lstStyle/>
          <a:p>
            <a:pPr algn="l"/>
            <a:r>
              <a:rPr lang="zh-TW" altLang="en-US" dirty="0">
                <a:solidFill>
                  <a:schemeClr val="bg1"/>
                </a:solidFill>
              </a:rPr>
              <a:t>作者：</a:t>
            </a:r>
            <a:r>
              <a:rPr lang="en-US" altLang="zh-TW" dirty="0">
                <a:solidFill>
                  <a:schemeClr val="bg1"/>
                </a:solidFill>
              </a:rPr>
              <a:t> Roche, F., </a:t>
            </a:r>
            <a:r>
              <a:rPr lang="en-US" altLang="zh-TW" dirty="0" err="1">
                <a:solidFill>
                  <a:schemeClr val="bg1"/>
                </a:solidFill>
              </a:rPr>
              <a:t>Somieski</a:t>
            </a:r>
            <a:r>
              <a:rPr lang="en-US" altLang="zh-TW" dirty="0">
                <a:solidFill>
                  <a:schemeClr val="bg1"/>
                </a:solidFill>
              </a:rPr>
              <a:t>, A., &amp; Brandenburg, S. (2019). </a:t>
            </a:r>
          </a:p>
          <a:p>
            <a:pPr algn="l"/>
            <a:r>
              <a:rPr lang="zh-TW" altLang="en-US" dirty="0">
                <a:solidFill>
                  <a:schemeClr val="bg1"/>
                </a:solidFill>
              </a:rPr>
              <a:t>期刊：</a:t>
            </a:r>
            <a:r>
              <a:rPr lang="en-US" altLang="zh-TW" i="1" dirty="0">
                <a:solidFill>
                  <a:schemeClr val="bg1"/>
                </a:solidFill>
              </a:rPr>
              <a:t> Human factors</a:t>
            </a:r>
            <a:r>
              <a:rPr lang="en-US" altLang="zh-TW" dirty="0">
                <a:solidFill>
                  <a:schemeClr val="bg1"/>
                </a:solidFill>
              </a:rPr>
              <a:t>, </a:t>
            </a:r>
            <a:r>
              <a:rPr lang="en-US" altLang="zh-TW" i="1" dirty="0">
                <a:solidFill>
                  <a:schemeClr val="bg1"/>
                </a:solidFill>
              </a:rPr>
              <a:t>61</a:t>
            </a:r>
            <a:r>
              <a:rPr lang="en-US" altLang="zh-TW" dirty="0">
                <a:solidFill>
                  <a:schemeClr val="bg1"/>
                </a:solidFill>
              </a:rPr>
              <a:t>(5), 839-849.</a:t>
            </a:r>
          </a:p>
          <a:p>
            <a:pPr algn="r"/>
            <a:r>
              <a:rPr lang="zh-TW" altLang="en-US" dirty="0">
                <a:solidFill>
                  <a:schemeClr val="bg1"/>
                </a:solidFill>
              </a:rPr>
              <a:t>報告者：林俊佑</a:t>
            </a:r>
            <a:endParaRPr lang="en-US" altLang="zh-TW" dirty="0">
              <a:solidFill>
                <a:schemeClr val="bg1"/>
              </a:solidFill>
            </a:endParaRPr>
          </a:p>
          <a:p>
            <a:pPr algn="r"/>
            <a:r>
              <a:rPr lang="zh-TW" altLang="en-US" dirty="0">
                <a:solidFill>
                  <a:schemeClr val="bg1"/>
                </a:solidFill>
              </a:rPr>
              <a:t>指導老師：柳永青</a:t>
            </a:r>
          </a:p>
        </p:txBody>
      </p:sp>
      <p:sp>
        <p:nvSpPr>
          <p:cNvPr id="6" name="矩形 5">
            <a:extLst>
              <a:ext uri="{FF2B5EF4-FFF2-40B4-BE49-F238E27FC236}">
                <a16:creationId xmlns:a16="http://schemas.microsoft.com/office/drawing/2014/main" id="{B867F818-BCE9-4740-9078-B1D245EE69B2}"/>
              </a:ext>
            </a:extLst>
          </p:cNvPr>
          <p:cNvSpPr/>
          <p:nvPr/>
        </p:nvSpPr>
        <p:spPr>
          <a:xfrm>
            <a:off x="1953087" y="887767"/>
            <a:ext cx="8007659" cy="2947386"/>
          </a:xfrm>
          <a:prstGeom prst="rect">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dirty="0">
                <a:solidFill>
                  <a:schemeClr val="bg1"/>
                </a:solidFill>
              </a:rPr>
              <a:t>Behavioral changes to repeated takeovers in highly automated driving: effects of the takeover-request design and the nondriving-related task modality</a:t>
            </a:r>
            <a:r>
              <a:rPr lang="en-US" altLang="zh-TW" sz="2800" dirty="0"/>
              <a:t>.</a:t>
            </a:r>
            <a:endParaRPr lang="en-US" altLang="zh-TW" sz="2800" dirty="0">
              <a:solidFill>
                <a:schemeClr val="bg1"/>
              </a:solidFill>
            </a:endParaRPr>
          </a:p>
          <a:p>
            <a:pPr algn="ctr"/>
            <a:r>
              <a:rPr lang="zh-TW" altLang="zh-TW" sz="2000" dirty="0">
                <a:solidFill>
                  <a:schemeClr val="bg1"/>
                </a:solidFill>
              </a:rPr>
              <a:t>高度自動化駕駛中重複接管的行為變化：接管請求設計和非駕駛相關任務模式的影響</a:t>
            </a:r>
          </a:p>
          <a:p>
            <a:pPr algn="ctr"/>
            <a:endParaRPr lang="zh-TW" altLang="en-US" sz="2400" dirty="0"/>
          </a:p>
        </p:txBody>
      </p:sp>
    </p:spTree>
    <p:extLst>
      <p:ext uri="{BB962C8B-B14F-4D97-AF65-F5344CB8AC3E}">
        <p14:creationId xmlns:p14="http://schemas.microsoft.com/office/powerpoint/2010/main" val="173002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2231136" y="103558"/>
            <a:ext cx="7729728" cy="686555"/>
          </a:xfrm>
          <a:ln>
            <a:solidFill>
              <a:schemeClr val="accent1"/>
            </a:solidFill>
          </a:ln>
        </p:spPr>
        <p:txBody>
          <a:bodyPr>
            <a:normAutofit fontScale="90000"/>
          </a:bodyPr>
          <a:lstStyle/>
          <a:p>
            <a:r>
              <a:rPr lang="zh-TW" altLang="en-US" dirty="0"/>
              <a:t>介紹</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4953740"/>
          </a:xfrm>
        </p:spPr>
        <p:txBody>
          <a:bodyPr>
            <a:normAutofit/>
          </a:bodyPr>
          <a:lstStyle/>
          <a:p>
            <a:r>
              <a:rPr lang="zh-TW" altLang="en-US" sz="2400" dirty="0"/>
              <a:t>高度自動駕駛大幅度的改變了駕駛任務。當系統執行動態駕駛任務時，駕駛員從控制器轉為監督（</a:t>
            </a:r>
            <a:r>
              <a:rPr lang="en-US" altLang="zh-TW" sz="2400" dirty="0"/>
              <a:t>SAE International, 2018</a:t>
            </a:r>
            <a:r>
              <a:rPr lang="zh-TW" altLang="en-US" sz="2400" dirty="0"/>
              <a:t>）</a:t>
            </a:r>
            <a:endParaRPr lang="en-US" altLang="zh-TW" sz="2400" dirty="0"/>
          </a:p>
          <a:p>
            <a:r>
              <a:rPr lang="zh-TW" altLang="en-US" sz="2400" dirty="0"/>
              <a:t>但是，如果發生系統故障，駕駛員仍需對其車輛的性能負責（</a:t>
            </a:r>
            <a:r>
              <a:rPr lang="en-US" altLang="zh-TW" sz="2400" dirty="0"/>
              <a:t>SAE 3 </a:t>
            </a:r>
            <a:r>
              <a:rPr lang="zh-TW" altLang="en-US" sz="2400" dirty="0"/>
              <a:t>級</a:t>
            </a:r>
            <a:r>
              <a:rPr lang="en-US" altLang="zh-TW" sz="2400" dirty="0"/>
              <a:t>, 2018</a:t>
            </a:r>
            <a:r>
              <a:rPr lang="zh-TW" altLang="en-US" sz="2400" dirty="0"/>
              <a:t>）</a:t>
            </a:r>
            <a:endParaRPr lang="en-US" altLang="zh-TW" sz="2400" dirty="0"/>
          </a:p>
          <a:p>
            <a:endParaRPr lang="en-US" altLang="zh-TW" sz="2400" dirty="0"/>
          </a:p>
          <a:p>
            <a:r>
              <a:rPr lang="zh-TW" altLang="en-US" sz="2400" dirty="0"/>
              <a:t>本研究主要想探討</a:t>
            </a:r>
            <a:r>
              <a:rPr lang="zh-TW" altLang="zh-TW" sz="2400" dirty="0"/>
              <a:t>三個方面對接管行為和性能的影響：</a:t>
            </a:r>
            <a:endParaRPr lang="en-US" altLang="zh-TW" sz="2400" dirty="0"/>
          </a:p>
          <a:p>
            <a:r>
              <a:rPr lang="en-US" altLang="zh-TW" sz="2400" dirty="0"/>
              <a:t>(1) </a:t>
            </a:r>
            <a:r>
              <a:rPr lang="zh-TW" altLang="zh-TW" sz="2400" dirty="0"/>
              <a:t>界面設計</a:t>
            </a:r>
            <a:endParaRPr lang="en-US" altLang="zh-TW" sz="2400" dirty="0"/>
          </a:p>
          <a:p>
            <a:r>
              <a:rPr lang="en-US" altLang="zh-TW" sz="2400" dirty="0"/>
              <a:t>(2) </a:t>
            </a:r>
            <a:r>
              <a:rPr lang="zh-TW" altLang="zh-TW" sz="2400" dirty="0"/>
              <a:t>工作</a:t>
            </a:r>
            <a:r>
              <a:rPr lang="zh-TW" altLang="en-US" sz="2400" dirty="0"/>
              <a:t>負荷</a:t>
            </a:r>
            <a:endParaRPr lang="en-US" altLang="zh-TW" sz="2400" dirty="0"/>
          </a:p>
          <a:p>
            <a:r>
              <a:rPr lang="en-US" altLang="zh-TW" sz="2400" dirty="0"/>
              <a:t>(3) </a:t>
            </a:r>
            <a:r>
              <a:rPr lang="zh-TW" altLang="en-US" sz="2400" dirty="0"/>
              <a:t>重複駕駛的經驗</a:t>
            </a:r>
            <a:endParaRPr lang="en-US" altLang="zh-TW" sz="2400" dirty="0"/>
          </a:p>
        </p:txBody>
      </p:sp>
    </p:spTree>
    <p:extLst>
      <p:ext uri="{BB962C8B-B14F-4D97-AF65-F5344CB8AC3E}">
        <p14:creationId xmlns:p14="http://schemas.microsoft.com/office/powerpoint/2010/main" val="18830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2231136" y="103558"/>
            <a:ext cx="7729728" cy="686555"/>
          </a:xfrm>
          <a:ln>
            <a:solidFill>
              <a:schemeClr val="accent1"/>
            </a:solidFill>
          </a:ln>
        </p:spPr>
        <p:txBody>
          <a:bodyPr>
            <a:normAutofit fontScale="90000"/>
          </a:bodyPr>
          <a:lstStyle/>
          <a:p>
            <a:r>
              <a:rPr lang="zh-TW" altLang="en-US" dirty="0"/>
              <a:t>介紹</a:t>
            </a:r>
            <a:r>
              <a:rPr lang="en-US" altLang="zh-TW" dirty="0"/>
              <a:t>-</a:t>
            </a:r>
            <a:r>
              <a:rPr lang="zh-TW" altLang="en-US" dirty="0"/>
              <a:t>介面設計</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4953740"/>
          </a:xfrm>
        </p:spPr>
        <p:txBody>
          <a:bodyPr>
            <a:normAutofit/>
          </a:bodyPr>
          <a:lstStyle/>
          <a:p>
            <a:r>
              <a:rPr lang="en-US" altLang="zh-TW" sz="2400" dirty="0"/>
              <a:t>TOR </a:t>
            </a:r>
            <a:r>
              <a:rPr lang="zh-TW" altLang="zh-TW" sz="2400" dirty="0"/>
              <a:t>可以通過聽覺、視覺、觸覺或組合的方式呈現</a:t>
            </a:r>
            <a:endParaRPr lang="en-US" altLang="zh-TW" sz="2400" dirty="0"/>
          </a:p>
          <a:p>
            <a:r>
              <a:rPr lang="zh-TW" altLang="zh-TW" sz="2400" dirty="0"/>
              <a:t>根據</a:t>
            </a:r>
            <a:r>
              <a:rPr lang="en-US" altLang="zh-TW" sz="2400" dirty="0"/>
              <a:t> </a:t>
            </a:r>
            <a:r>
              <a:rPr lang="en-US" altLang="zh-TW" sz="2400" dirty="0" err="1"/>
              <a:t>Wicken</a:t>
            </a:r>
            <a:r>
              <a:rPr lang="en-US" altLang="zh-TW" sz="2400" dirty="0"/>
              <a:t> </a:t>
            </a:r>
            <a:r>
              <a:rPr lang="zh-TW" altLang="zh-TW" sz="2400" dirty="0"/>
              <a:t>的多資源理論</a:t>
            </a:r>
            <a:r>
              <a:rPr lang="en-US" altLang="zh-TW" sz="2400" dirty="0"/>
              <a:t> (</a:t>
            </a:r>
            <a:r>
              <a:rPr lang="en-US" altLang="zh-TW" sz="2400" dirty="0" err="1"/>
              <a:t>Wickens</a:t>
            </a:r>
            <a:r>
              <a:rPr lang="en-US" altLang="zh-TW" sz="2400" dirty="0"/>
              <a:t>, 2002)</a:t>
            </a:r>
            <a:r>
              <a:rPr lang="zh-TW" altLang="zh-TW" sz="2400" dirty="0"/>
              <a:t>，與聽覺或觸覺呈現相比，當</a:t>
            </a:r>
            <a:r>
              <a:rPr lang="en-US" altLang="zh-TW" sz="2400" dirty="0"/>
              <a:t> TOR </a:t>
            </a:r>
            <a:r>
              <a:rPr lang="zh-TW" altLang="zh-TW" sz="2400" dirty="0"/>
              <a:t>以視覺呈現時，駕駛員的接管性能應更差。這是因為視覺</a:t>
            </a:r>
            <a:r>
              <a:rPr lang="en-US" altLang="zh-TW" sz="2400" dirty="0"/>
              <a:t> TOR </a:t>
            </a:r>
            <a:r>
              <a:rPr lang="zh-TW" altLang="zh-TW" sz="2400" dirty="0"/>
              <a:t>使用與駕駛任務</a:t>
            </a:r>
            <a:r>
              <a:rPr lang="zh-TW" altLang="zh-TW" sz="2400" dirty="0">
                <a:highlight>
                  <a:srgbClr val="FFFF00"/>
                </a:highlight>
              </a:rPr>
              <a:t>相同的（視覺）資源</a:t>
            </a:r>
            <a:r>
              <a:rPr lang="zh-TW" altLang="zh-TW" sz="2400" dirty="0"/>
              <a:t>。</a:t>
            </a:r>
            <a:endParaRPr lang="en-US" altLang="zh-TW" sz="2400" dirty="0"/>
          </a:p>
          <a:p>
            <a:r>
              <a:rPr lang="en-US" altLang="zh-TW" sz="2400" dirty="0" err="1"/>
              <a:t>Politis</a:t>
            </a:r>
            <a:r>
              <a:rPr lang="en-US" altLang="zh-TW" sz="2400" dirty="0"/>
              <a:t> et al.,</a:t>
            </a:r>
            <a:r>
              <a:rPr lang="zh-TW" altLang="en-US" sz="2400" dirty="0"/>
              <a:t> </a:t>
            </a:r>
            <a:r>
              <a:rPr lang="en-US" altLang="zh-TW" sz="2400" dirty="0"/>
              <a:t>(2015a) </a:t>
            </a:r>
            <a:r>
              <a:rPr lang="zh-TW" altLang="en-US" sz="2400" dirty="0"/>
              <a:t>比較模擬器中聽覺、視覺和触覺提示的組合。視覺 </a:t>
            </a:r>
            <a:r>
              <a:rPr lang="en-US" altLang="zh-TW" sz="2400" dirty="0"/>
              <a:t>TOR </a:t>
            </a:r>
            <a:r>
              <a:rPr lang="zh-TW" altLang="en-US" sz="2400" dirty="0"/>
              <a:t>的接管時間最慢，其次是觸覺 </a:t>
            </a:r>
            <a:r>
              <a:rPr lang="en-US" altLang="zh-TW" sz="2400" dirty="0"/>
              <a:t>TOR</a:t>
            </a:r>
            <a:r>
              <a:rPr lang="zh-TW" altLang="en-US" sz="2400" dirty="0"/>
              <a:t>。此外，視覺 </a:t>
            </a:r>
            <a:r>
              <a:rPr lang="en-US" altLang="zh-TW" sz="2400" dirty="0"/>
              <a:t>TOR </a:t>
            </a:r>
            <a:r>
              <a:rPr lang="zh-TW" altLang="en-US" sz="2400" dirty="0"/>
              <a:t>的響應準確度最低，橫向偏差最高。其餘組合在接管時間和橫向偏差方面沒有差異。</a:t>
            </a:r>
            <a:endParaRPr lang="en-US" altLang="zh-TW" sz="2400" dirty="0"/>
          </a:p>
          <a:p>
            <a:r>
              <a:rPr lang="zh-TW" altLang="zh-TW" sz="2400" dirty="0"/>
              <a:t>有證據表明基於</a:t>
            </a:r>
            <a:r>
              <a:rPr lang="zh-TW" altLang="zh-TW" sz="2400" dirty="0">
                <a:highlight>
                  <a:srgbClr val="FFFF00"/>
                </a:highlight>
              </a:rPr>
              <a:t>語言</a:t>
            </a:r>
            <a:r>
              <a:rPr lang="zh-TW" altLang="zh-TW" sz="2400" dirty="0"/>
              <a:t>的聽覺</a:t>
            </a:r>
            <a:r>
              <a:rPr lang="en-US" altLang="zh-TW" sz="2400" dirty="0"/>
              <a:t> TOR </a:t>
            </a:r>
            <a:r>
              <a:rPr lang="zh-TW" altLang="zh-TW" sz="2400" dirty="0"/>
              <a:t>比</a:t>
            </a:r>
            <a:r>
              <a:rPr lang="zh-TW" altLang="zh-TW" sz="2400" dirty="0">
                <a:highlight>
                  <a:srgbClr val="FFFF00"/>
                </a:highlight>
              </a:rPr>
              <a:t>抽象</a:t>
            </a:r>
            <a:r>
              <a:rPr lang="zh-TW" altLang="zh-TW" sz="2400" dirty="0"/>
              <a:t>音調會導致更快、更準確的接管（</a:t>
            </a:r>
            <a:r>
              <a:rPr lang="en-US" altLang="zh-TW" sz="2400" dirty="0"/>
              <a:t>Forster, </a:t>
            </a:r>
            <a:r>
              <a:rPr lang="en-US" altLang="zh-TW" sz="2400" dirty="0" err="1"/>
              <a:t>Naujoks</a:t>
            </a:r>
            <a:r>
              <a:rPr lang="en-US" altLang="zh-TW" sz="2400" dirty="0"/>
              <a:t>, </a:t>
            </a:r>
            <a:r>
              <a:rPr lang="en-US" altLang="zh-TW" sz="2400" dirty="0" err="1"/>
              <a:t>Neukum</a:t>
            </a:r>
            <a:r>
              <a:rPr lang="en-US" altLang="zh-TW" sz="2400" dirty="0"/>
              <a:t> ,&amp; </a:t>
            </a:r>
            <a:r>
              <a:rPr lang="en-US" altLang="zh-TW" sz="2400" dirty="0" err="1"/>
              <a:t>Huestegge</a:t>
            </a:r>
            <a:r>
              <a:rPr lang="en-US" altLang="zh-TW" sz="2400" dirty="0"/>
              <a:t>, 2017 ; </a:t>
            </a:r>
            <a:r>
              <a:rPr lang="en-US" altLang="zh-TW" sz="2400" dirty="0" err="1"/>
              <a:t>Politis</a:t>
            </a:r>
            <a:r>
              <a:rPr lang="en-US" altLang="zh-TW" sz="2400" dirty="0"/>
              <a:t> et al., 2015b</a:t>
            </a:r>
            <a:r>
              <a:rPr lang="zh-TW" altLang="zh-TW" sz="2400" dirty="0"/>
              <a:t>）。</a:t>
            </a:r>
            <a:endParaRPr lang="en-US" altLang="zh-TW" sz="2400" dirty="0"/>
          </a:p>
          <a:p>
            <a:endParaRPr lang="en-US" altLang="zh-TW" sz="2400" dirty="0"/>
          </a:p>
        </p:txBody>
      </p:sp>
    </p:spTree>
    <p:extLst>
      <p:ext uri="{BB962C8B-B14F-4D97-AF65-F5344CB8AC3E}">
        <p14:creationId xmlns:p14="http://schemas.microsoft.com/office/powerpoint/2010/main" val="116867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2231136" y="103558"/>
            <a:ext cx="7729728" cy="686555"/>
          </a:xfrm>
          <a:ln>
            <a:solidFill>
              <a:schemeClr val="accent1"/>
            </a:solidFill>
          </a:ln>
        </p:spPr>
        <p:txBody>
          <a:bodyPr>
            <a:normAutofit fontScale="90000"/>
          </a:bodyPr>
          <a:lstStyle/>
          <a:p>
            <a:r>
              <a:rPr lang="zh-TW" altLang="en-US" dirty="0"/>
              <a:t>介紹</a:t>
            </a:r>
            <a:r>
              <a:rPr lang="en-US" altLang="zh-TW" dirty="0"/>
              <a:t>-NDRT</a:t>
            </a:r>
            <a:endParaRPr lang="zh-TW" altLang="en-US" dirty="0"/>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4953740"/>
          </a:xfrm>
        </p:spPr>
        <p:txBody>
          <a:bodyPr>
            <a:normAutofit/>
          </a:bodyPr>
          <a:lstStyle/>
          <a:p>
            <a:r>
              <a:rPr lang="zh-TW" altLang="zh-TW" sz="2400" dirty="0"/>
              <a:t>有力的證據表明，當司機參與</a:t>
            </a:r>
            <a:r>
              <a:rPr lang="en-US" altLang="zh-TW" sz="2400" dirty="0"/>
              <a:t> NDRT </a:t>
            </a:r>
            <a:r>
              <a:rPr lang="zh-TW" altLang="zh-TW" sz="2400" dirty="0"/>
              <a:t>時，接管性能會惡化（</a:t>
            </a:r>
            <a:r>
              <a:rPr lang="en-US" altLang="zh-TW" sz="2400" dirty="0" err="1"/>
              <a:t>Feldhütter</a:t>
            </a:r>
            <a:r>
              <a:rPr lang="en-US" altLang="zh-TW" sz="2400" dirty="0"/>
              <a:t>, Gold, Schneider, &amp; </a:t>
            </a:r>
            <a:r>
              <a:rPr lang="en-US" altLang="zh-TW" sz="2400" dirty="0" err="1"/>
              <a:t>Bengler</a:t>
            </a:r>
            <a:r>
              <a:rPr lang="en-US" altLang="zh-TW" sz="2400" dirty="0"/>
              <a:t>, 2017 ; </a:t>
            </a:r>
            <a:r>
              <a:rPr lang="en-US" altLang="zh-TW" sz="2400" dirty="0" err="1"/>
              <a:t>Radlmayr</a:t>
            </a:r>
            <a:r>
              <a:rPr lang="en-US" altLang="zh-TW" sz="2400" dirty="0"/>
              <a:t>, Gold, Lorenz,  Farid ,&amp; </a:t>
            </a:r>
            <a:r>
              <a:rPr lang="en-US" altLang="zh-TW" sz="2400" dirty="0" err="1"/>
              <a:t>Bengler</a:t>
            </a:r>
            <a:r>
              <a:rPr lang="en-US" altLang="zh-TW" sz="2400" dirty="0"/>
              <a:t>, 2014 ; </a:t>
            </a:r>
            <a:r>
              <a:rPr lang="en-US" altLang="zh-TW" sz="2400" dirty="0" err="1"/>
              <a:t>Wandtner</a:t>
            </a:r>
            <a:r>
              <a:rPr lang="en-US" altLang="zh-TW" sz="2400" dirty="0"/>
              <a:t>, </a:t>
            </a:r>
            <a:r>
              <a:rPr lang="en-US" altLang="zh-TW" sz="2400" dirty="0" err="1"/>
              <a:t>Schömig</a:t>
            </a:r>
            <a:r>
              <a:rPr lang="en-US" altLang="zh-TW" sz="2400" dirty="0"/>
              <a:t> ,&amp; Schmidt, 2018)</a:t>
            </a:r>
          </a:p>
          <a:p>
            <a:r>
              <a:rPr lang="en-US" altLang="zh-TW" sz="2400" dirty="0" err="1"/>
              <a:t>Feldhütter</a:t>
            </a:r>
            <a:r>
              <a:rPr lang="en-US" altLang="zh-TW" sz="2400" dirty="0"/>
              <a:t> </a:t>
            </a:r>
            <a:r>
              <a:rPr lang="en-US" altLang="zh-TW" sz="2400" dirty="0" err="1"/>
              <a:t>ea</a:t>
            </a:r>
            <a:r>
              <a:rPr lang="en-US" altLang="zh-TW" sz="2400" dirty="0"/>
              <a:t> al.,</a:t>
            </a:r>
            <a:r>
              <a:rPr lang="zh-TW" altLang="en-US" sz="2400" dirty="0"/>
              <a:t> </a:t>
            </a:r>
            <a:r>
              <a:rPr lang="en-US" altLang="zh-TW" sz="2400" dirty="0"/>
              <a:t>(2017) </a:t>
            </a:r>
            <a:r>
              <a:rPr lang="zh-TW" altLang="en-US" sz="2400" dirty="0"/>
              <a:t>在高度自動化的駕駛過程中，用視覺的替代參考任務 </a:t>
            </a:r>
            <a:r>
              <a:rPr lang="en-US" altLang="zh-TW" sz="2400" dirty="0"/>
              <a:t>(</a:t>
            </a:r>
            <a:r>
              <a:rPr lang="en-US" altLang="zh-TW" sz="2400" dirty="0" err="1"/>
              <a:t>SuRT</a:t>
            </a:r>
            <a:r>
              <a:rPr lang="en-US" altLang="zh-TW" sz="2400" dirty="0"/>
              <a:t>; ISO/TS, 2012) </a:t>
            </a:r>
            <a:r>
              <a:rPr lang="zh-TW" altLang="en-US" sz="2400" dirty="0"/>
              <a:t>分散駕駛員的注意力。研究發現參與 </a:t>
            </a:r>
            <a:r>
              <a:rPr lang="en-US" altLang="zh-TW" sz="2400" dirty="0"/>
              <a:t>NDRT </a:t>
            </a:r>
            <a:r>
              <a:rPr lang="zh-TW" altLang="en-US" sz="2400" dirty="0">
                <a:highlight>
                  <a:srgbClr val="FFFF00"/>
                </a:highlight>
              </a:rPr>
              <a:t>減少了碰撞時間 </a:t>
            </a:r>
            <a:r>
              <a:rPr lang="en-US" altLang="zh-TW" sz="2400" dirty="0">
                <a:highlight>
                  <a:srgbClr val="FFFF00"/>
                </a:highlight>
              </a:rPr>
              <a:t>(TTC)</a:t>
            </a:r>
            <a:r>
              <a:rPr lang="zh-TW" altLang="en-US" sz="2400" dirty="0">
                <a:highlight>
                  <a:srgbClr val="FFFF00"/>
                </a:highlight>
              </a:rPr>
              <a:t>，增加了接管時間</a:t>
            </a:r>
            <a:r>
              <a:rPr lang="zh-TW" altLang="en-US" sz="2400" dirty="0"/>
              <a:t>，並增加了從 </a:t>
            </a:r>
            <a:r>
              <a:rPr lang="en-US" altLang="zh-TW" sz="2400" dirty="0"/>
              <a:t>NDRT </a:t>
            </a:r>
            <a:r>
              <a:rPr lang="zh-TW" altLang="en-US" sz="2400" dirty="0"/>
              <a:t>到駕駛場景的</a:t>
            </a:r>
            <a:r>
              <a:rPr lang="zh-TW" altLang="en-US" sz="2400" dirty="0">
                <a:highlight>
                  <a:srgbClr val="FFFF00"/>
                </a:highlight>
              </a:rPr>
              <a:t>視線切換次數</a:t>
            </a:r>
            <a:r>
              <a:rPr lang="zh-TW" altLang="en-US" sz="2400" dirty="0"/>
              <a:t>，而不是持續觀察駕駛場景。</a:t>
            </a:r>
            <a:endParaRPr lang="en-US" altLang="zh-TW" sz="2400" dirty="0"/>
          </a:p>
          <a:p>
            <a:r>
              <a:rPr lang="en-US" altLang="zh-TW" sz="2400" dirty="0" err="1"/>
              <a:t>Wickens</a:t>
            </a:r>
            <a:r>
              <a:rPr lang="en-US" altLang="zh-TW" sz="2400" dirty="0"/>
              <a:t> </a:t>
            </a:r>
            <a:r>
              <a:rPr lang="zh-TW" altLang="en-US" sz="2400" dirty="0"/>
              <a:t>的多資源理論 </a:t>
            </a:r>
            <a:r>
              <a:rPr lang="en-US" altLang="zh-TW" sz="2400" dirty="0"/>
              <a:t>(2002) </a:t>
            </a:r>
            <a:r>
              <a:rPr lang="zh-TW" altLang="en-US" sz="2400" dirty="0"/>
              <a:t>一致，該理論指出，針對相同資源模式的兩個任務是按順序處理的。</a:t>
            </a:r>
            <a:endParaRPr lang="en-US" altLang="zh-TW" sz="2400" dirty="0"/>
          </a:p>
          <a:p>
            <a:r>
              <a:rPr lang="en-US" altLang="zh-TW" sz="2400" dirty="0" err="1"/>
              <a:t>Radlmayr</a:t>
            </a:r>
            <a:r>
              <a:rPr lang="en-US" altLang="zh-TW" sz="2400" dirty="0"/>
              <a:t> </a:t>
            </a:r>
            <a:r>
              <a:rPr lang="en-US" altLang="zh-TW" sz="2400" dirty="0" err="1"/>
              <a:t>ea</a:t>
            </a:r>
            <a:r>
              <a:rPr lang="en-US" altLang="zh-TW" sz="2400" dirty="0"/>
              <a:t> al.,</a:t>
            </a:r>
            <a:r>
              <a:rPr lang="zh-TW" altLang="en-US" sz="2400" dirty="0"/>
              <a:t> </a:t>
            </a:r>
            <a:r>
              <a:rPr lang="en-US" altLang="zh-TW" sz="2400" dirty="0"/>
              <a:t>(2014) </a:t>
            </a:r>
            <a:r>
              <a:rPr lang="zh-TW" altLang="en-US" sz="2400" dirty="0"/>
              <a:t>觀察到，與聽覺 </a:t>
            </a:r>
            <a:r>
              <a:rPr lang="en-US" altLang="zh-TW" sz="2400" dirty="0"/>
              <a:t>NDRT</a:t>
            </a:r>
            <a:r>
              <a:rPr lang="zh-TW" altLang="en-US" sz="2400" dirty="0"/>
              <a:t>（</a:t>
            </a:r>
            <a:r>
              <a:rPr lang="en-US" altLang="zh-TW" sz="2400" dirty="0"/>
              <a:t>n-back</a:t>
            </a:r>
            <a:r>
              <a:rPr lang="zh-TW" altLang="en-US" sz="2400" dirty="0"/>
              <a:t>）或無 </a:t>
            </a:r>
            <a:r>
              <a:rPr lang="en-US" altLang="zh-TW" sz="2400" dirty="0"/>
              <a:t>NDRT </a:t>
            </a:r>
            <a:r>
              <a:rPr lang="zh-TW" altLang="en-US" sz="2400" dirty="0"/>
              <a:t>相比，視覺 </a:t>
            </a:r>
            <a:r>
              <a:rPr lang="en-US" altLang="zh-TW" sz="2400" dirty="0"/>
              <a:t>NDRT (</a:t>
            </a:r>
            <a:r>
              <a:rPr lang="en-US" altLang="zh-TW" sz="2400" dirty="0" err="1"/>
              <a:t>SuRT</a:t>
            </a:r>
            <a:r>
              <a:rPr lang="en-US" altLang="zh-TW" sz="2400" dirty="0"/>
              <a:t>) </a:t>
            </a:r>
            <a:r>
              <a:rPr lang="zh-TW" altLang="en-US" sz="2400" dirty="0"/>
              <a:t>的</a:t>
            </a:r>
            <a:r>
              <a:rPr lang="zh-TW" altLang="en-US" sz="2400" dirty="0">
                <a:highlight>
                  <a:srgbClr val="FFFF00"/>
                </a:highlight>
              </a:rPr>
              <a:t>碰撞次數更多</a:t>
            </a:r>
            <a:r>
              <a:rPr lang="zh-TW" altLang="en-US" sz="2400" dirty="0"/>
              <a:t>。然而，他們沒有發現 </a:t>
            </a:r>
            <a:r>
              <a:rPr lang="en-US" altLang="zh-TW" sz="2400" dirty="0"/>
              <a:t>NDRT </a:t>
            </a:r>
            <a:r>
              <a:rPr lang="zh-TW" altLang="en-US" sz="2400" dirty="0"/>
              <a:t>在駕駛員接管時間、</a:t>
            </a:r>
            <a:r>
              <a:rPr lang="en-US" altLang="zh-TW" sz="2400" dirty="0"/>
              <a:t>TTC </a:t>
            </a:r>
            <a:r>
              <a:rPr lang="zh-TW" altLang="en-US" sz="2400" dirty="0"/>
              <a:t>和縱向加速行為方面存在差異。</a:t>
            </a:r>
            <a:endParaRPr lang="en-US" altLang="zh-TW" sz="2400" dirty="0"/>
          </a:p>
        </p:txBody>
      </p:sp>
    </p:spTree>
    <p:extLst>
      <p:ext uri="{BB962C8B-B14F-4D97-AF65-F5344CB8AC3E}">
        <p14:creationId xmlns:p14="http://schemas.microsoft.com/office/powerpoint/2010/main" val="36167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2231136" y="103558"/>
            <a:ext cx="7729728" cy="686555"/>
          </a:xfrm>
          <a:ln>
            <a:solidFill>
              <a:schemeClr val="accent1"/>
            </a:solidFill>
          </a:ln>
        </p:spPr>
        <p:txBody>
          <a:bodyPr>
            <a:normAutofit fontScale="90000"/>
          </a:bodyPr>
          <a:lstStyle/>
          <a:p>
            <a:r>
              <a:rPr lang="zh-TW" altLang="en-US" dirty="0"/>
              <a:t>介紹</a:t>
            </a:r>
            <a:r>
              <a:rPr lang="en-US" altLang="zh-TW" dirty="0"/>
              <a:t>-</a:t>
            </a:r>
            <a:r>
              <a:rPr lang="zh-TW" altLang="en-US" dirty="0"/>
              <a:t>經驗</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4953740"/>
          </a:xfrm>
        </p:spPr>
        <p:txBody>
          <a:bodyPr>
            <a:normAutofit/>
          </a:bodyPr>
          <a:lstStyle/>
          <a:p>
            <a:r>
              <a:rPr lang="zh-TW" altLang="en-US" sz="2400" dirty="0"/>
              <a:t>在無法自動化的情況下，先前獲得的技能、經驗和反饋對於自動化系統的操作員至關重要（</a:t>
            </a:r>
            <a:r>
              <a:rPr lang="en-US" altLang="zh-TW" sz="2400" dirty="0"/>
              <a:t>Bainbridge, 1983;</a:t>
            </a:r>
            <a:r>
              <a:rPr lang="zh-TW" altLang="en-US" sz="2400" dirty="0"/>
              <a:t> </a:t>
            </a:r>
            <a:r>
              <a:rPr lang="en-US" altLang="zh-TW" sz="2400" dirty="0"/>
              <a:t>Parasuraman, 2000</a:t>
            </a:r>
            <a:r>
              <a:rPr lang="zh-TW" altLang="en-US" sz="2400" dirty="0"/>
              <a:t>）</a:t>
            </a:r>
            <a:endParaRPr lang="en-US" altLang="zh-TW" sz="2400" dirty="0"/>
          </a:p>
          <a:p>
            <a:r>
              <a:rPr lang="zh-TW" altLang="en-US" sz="2400" dirty="0"/>
              <a:t>文獻表明，隨著時間的推移，隨著信任的增加，駕駛行為變得越來越危險。</a:t>
            </a:r>
            <a:endParaRPr lang="en-US" altLang="zh-TW" sz="2400" dirty="0"/>
          </a:p>
          <a:p>
            <a:r>
              <a:rPr lang="en-US" altLang="zh-TW" sz="2400" dirty="0" err="1"/>
              <a:t>Hergeth</a:t>
            </a:r>
            <a:r>
              <a:rPr lang="en-US" altLang="zh-TW" sz="2400" dirty="0"/>
              <a:t>,</a:t>
            </a:r>
            <a:r>
              <a:rPr lang="zh-TW" altLang="en-US" sz="2400" dirty="0"/>
              <a:t> </a:t>
            </a:r>
            <a:r>
              <a:rPr lang="en-US" altLang="zh-TW" sz="2400" dirty="0"/>
              <a:t>Lorenz,</a:t>
            </a:r>
            <a:r>
              <a:rPr lang="zh-TW" altLang="en-US" sz="2400" dirty="0"/>
              <a:t> </a:t>
            </a:r>
            <a:r>
              <a:rPr lang="en-US" altLang="zh-TW" sz="2400" dirty="0" err="1"/>
              <a:t>Vilimek</a:t>
            </a:r>
            <a:r>
              <a:rPr lang="en-US" altLang="zh-TW" sz="2400" dirty="0"/>
              <a:t> ,&amp;</a:t>
            </a:r>
            <a:r>
              <a:rPr lang="zh-TW" altLang="en-US" sz="2400" dirty="0"/>
              <a:t> </a:t>
            </a:r>
            <a:r>
              <a:rPr lang="en-US" altLang="zh-TW" sz="2400" dirty="0" err="1"/>
              <a:t>Krems</a:t>
            </a:r>
            <a:r>
              <a:rPr lang="zh-TW" altLang="en-US" sz="2400" dirty="0"/>
              <a:t>（</a:t>
            </a:r>
            <a:r>
              <a:rPr lang="en-US" altLang="zh-TW" sz="2400" dirty="0"/>
              <a:t>2016 </a:t>
            </a:r>
            <a:r>
              <a:rPr lang="zh-TW" altLang="en-US" sz="2400" dirty="0"/>
              <a:t>）觀察到，隨著對高度自動化車輛的</a:t>
            </a:r>
            <a:r>
              <a:rPr lang="zh-TW" altLang="en-US" sz="2400" dirty="0">
                <a:highlight>
                  <a:srgbClr val="FFFF00"/>
                </a:highlight>
              </a:rPr>
              <a:t>信任度增加</a:t>
            </a:r>
            <a:r>
              <a:rPr lang="zh-TW" altLang="en-US" sz="2400" dirty="0"/>
              <a:t>，對</a:t>
            </a:r>
            <a:r>
              <a:rPr lang="zh-TW" altLang="en-US" sz="2400" dirty="0">
                <a:highlight>
                  <a:srgbClr val="FFFF00"/>
                </a:highlight>
              </a:rPr>
              <a:t>駕駛場景的注視越來越少</a:t>
            </a:r>
            <a:r>
              <a:rPr lang="zh-TW" altLang="en-US" sz="2400" dirty="0"/>
              <a:t>。</a:t>
            </a:r>
            <a:endParaRPr lang="en-US" altLang="zh-TW" sz="2400" dirty="0"/>
          </a:p>
        </p:txBody>
      </p:sp>
    </p:spTree>
    <p:extLst>
      <p:ext uri="{BB962C8B-B14F-4D97-AF65-F5344CB8AC3E}">
        <p14:creationId xmlns:p14="http://schemas.microsoft.com/office/powerpoint/2010/main" val="7165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2231136" y="103558"/>
            <a:ext cx="7729728" cy="686555"/>
          </a:xfrm>
        </p:spPr>
        <p:txBody>
          <a:bodyPr>
            <a:normAutofit fontScale="90000"/>
          </a:bodyPr>
          <a:lstStyle/>
          <a:p>
            <a:r>
              <a:rPr lang="zh-TW" altLang="en-US" dirty="0"/>
              <a:t>方法</a:t>
            </a:r>
            <a:r>
              <a:rPr lang="en-US" altLang="zh-TW" dirty="0"/>
              <a:t>-</a:t>
            </a:r>
            <a:r>
              <a:rPr lang="zh-TW" altLang="en-US" dirty="0"/>
              <a:t>參與者</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4953740"/>
          </a:xfrm>
        </p:spPr>
        <p:txBody>
          <a:bodyPr>
            <a:normAutofit/>
          </a:bodyPr>
          <a:lstStyle/>
          <a:p>
            <a:r>
              <a:rPr lang="en-US" altLang="zh-TW" sz="2400" dirty="0"/>
              <a:t>40 </a:t>
            </a:r>
            <a:r>
              <a:rPr lang="zh-TW" altLang="en-US" sz="2400" dirty="0"/>
              <a:t>名年齡在 </a:t>
            </a:r>
            <a:r>
              <a:rPr lang="en-US" altLang="zh-TW" sz="2400" dirty="0"/>
              <a:t>22 </a:t>
            </a:r>
            <a:r>
              <a:rPr lang="zh-TW" altLang="en-US" sz="2400" dirty="0"/>
              <a:t>至 </a:t>
            </a:r>
            <a:r>
              <a:rPr lang="en-US" altLang="zh-TW" sz="2400" dirty="0"/>
              <a:t>65 </a:t>
            </a:r>
            <a:r>
              <a:rPr lang="zh-TW" altLang="en-US" sz="2400" dirty="0"/>
              <a:t>歲之間（</a:t>
            </a:r>
            <a:r>
              <a:rPr lang="en-US" altLang="zh-TW" sz="2400" dirty="0"/>
              <a:t>M = 27 </a:t>
            </a:r>
            <a:r>
              <a:rPr lang="zh-TW" altLang="en-US" sz="2400" dirty="0"/>
              <a:t>歲，</a:t>
            </a:r>
            <a:r>
              <a:rPr lang="en-US" altLang="zh-TW" sz="2400" dirty="0"/>
              <a:t>SD = 7 </a:t>
            </a:r>
            <a:r>
              <a:rPr lang="zh-TW" altLang="en-US" sz="2400" dirty="0"/>
              <a:t>歲）的參與者（</a:t>
            </a:r>
            <a:r>
              <a:rPr lang="en-US" altLang="zh-TW" sz="2400" dirty="0"/>
              <a:t>20 </a:t>
            </a:r>
            <a:r>
              <a:rPr lang="zh-TW" altLang="en-US" sz="2400" dirty="0"/>
              <a:t>名女性）參加了這項研究。</a:t>
            </a:r>
            <a:endParaRPr lang="en-US" altLang="zh-TW" sz="2400" dirty="0"/>
          </a:p>
          <a:p>
            <a:r>
              <a:rPr lang="zh-TW" altLang="en-US" sz="2400" dirty="0"/>
              <a:t>他們持有平均 </a:t>
            </a:r>
            <a:r>
              <a:rPr lang="en-US" altLang="zh-TW" sz="2400" dirty="0"/>
              <a:t>9 </a:t>
            </a:r>
            <a:r>
              <a:rPr lang="zh-TW" altLang="en-US" sz="2400" dirty="0"/>
              <a:t>年的有效駕駛執照（</a:t>
            </a:r>
            <a:r>
              <a:rPr lang="en-US" altLang="zh-TW" sz="2400" dirty="0"/>
              <a:t>SD = 7 </a:t>
            </a:r>
            <a:r>
              <a:rPr lang="zh-TW" altLang="en-US" sz="2400" dirty="0"/>
              <a:t>年）。參與者的視力正常或矯正正常。 </a:t>
            </a:r>
            <a:endParaRPr lang="en-US" altLang="zh-TW" sz="2400" dirty="0"/>
          </a:p>
          <a:p>
            <a:r>
              <a:rPr lang="en-US" altLang="zh-TW" sz="2400" dirty="0"/>
              <a:t>19 </a:t>
            </a:r>
            <a:r>
              <a:rPr lang="zh-TW" altLang="en-US" sz="2400" dirty="0"/>
              <a:t>名參與者 </a:t>
            </a:r>
            <a:r>
              <a:rPr lang="en-US" altLang="zh-TW" sz="2400" dirty="0"/>
              <a:t>(47%) </a:t>
            </a:r>
            <a:r>
              <a:rPr lang="zh-TW" altLang="en-US" sz="2400" dirty="0"/>
              <a:t>報告稱對</a:t>
            </a:r>
            <a:r>
              <a:rPr lang="zh-TW" altLang="en-US" sz="2400" dirty="0">
                <a:highlight>
                  <a:srgbClr val="FFFF00"/>
                </a:highlight>
              </a:rPr>
              <a:t>自適應巡航控製系統或停車輔助器</a:t>
            </a:r>
            <a:r>
              <a:rPr lang="zh-TW" altLang="en-US" sz="2400" dirty="0"/>
              <a:t>等駕駛員輔助系統有一定的經驗。 </a:t>
            </a:r>
            <a:endParaRPr lang="en-US" altLang="zh-TW" sz="2400" dirty="0"/>
          </a:p>
          <a:p>
            <a:r>
              <a:rPr lang="en-US" altLang="zh-TW" sz="2400" dirty="0"/>
              <a:t>10 </a:t>
            </a:r>
            <a:r>
              <a:rPr lang="zh-TW" altLang="en-US" sz="2400" dirty="0"/>
              <a:t>名參與者 </a:t>
            </a:r>
            <a:r>
              <a:rPr lang="en-US" altLang="zh-TW" sz="2400" dirty="0"/>
              <a:t>(25%) </a:t>
            </a:r>
            <a:r>
              <a:rPr lang="zh-TW" altLang="en-US" sz="2400" dirty="0"/>
              <a:t>有</a:t>
            </a:r>
            <a:r>
              <a:rPr lang="zh-TW" altLang="en-US" sz="2400" dirty="0">
                <a:highlight>
                  <a:srgbClr val="FFFF00"/>
                </a:highlight>
              </a:rPr>
              <a:t>駕駛模擬器研究</a:t>
            </a:r>
            <a:r>
              <a:rPr lang="zh-TW" altLang="en-US" sz="2400" dirty="0"/>
              <a:t>的經驗。</a:t>
            </a:r>
            <a:endParaRPr lang="en-US" altLang="zh-TW" sz="2400" dirty="0"/>
          </a:p>
          <a:p>
            <a:r>
              <a:rPr lang="zh-TW" altLang="en-US" sz="2400" dirty="0"/>
              <a:t> </a:t>
            </a:r>
            <a:r>
              <a:rPr lang="en-US" altLang="zh-TW" sz="2400" dirty="0"/>
              <a:t>22 </a:t>
            </a:r>
            <a:r>
              <a:rPr lang="zh-TW" altLang="en-US" sz="2400" dirty="0"/>
              <a:t>名參與者 </a:t>
            </a:r>
            <a:r>
              <a:rPr lang="en-US" altLang="zh-TW" sz="2400" dirty="0"/>
              <a:t>(55%) </a:t>
            </a:r>
            <a:r>
              <a:rPr lang="zh-TW" altLang="en-US" sz="2400" dirty="0"/>
              <a:t>報告的駕駛經驗低於每年 </a:t>
            </a:r>
            <a:r>
              <a:rPr lang="en-US" altLang="zh-TW" sz="2400" dirty="0"/>
              <a:t>5,000 </a:t>
            </a:r>
            <a:r>
              <a:rPr lang="zh-TW" altLang="en-US" sz="2400" dirty="0"/>
              <a:t>公里，</a:t>
            </a:r>
            <a:r>
              <a:rPr lang="en-US" altLang="zh-TW" sz="2400" dirty="0"/>
              <a:t>16 </a:t>
            </a:r>
            <a:r>
              <a:rPr lang="zh-TW" altLang="en-US" sz="2400" dirty="0"/>
              <a:t>名 </a:t>
            </a:r>
            <a:r>
              <a:rPr lang="en-US" altLang="zh-TW" sz="2400" dirty="0"/>
              <a:t>(40%) </a:t>
            </a:r>
            <a:r>
              <a:rPr lang="zh-TW" altLang="en-US" sz="2400" dirty="0"/>
              <a:t>每年 </a:t>
            </a:r>
            <a:r>
              <a:rPr lang="en-US" altLang="zh-TW" sz="2400" dirty="0"/>
              <a:t>5,000 </a:t>
            </a:r>
            <a:r>
              <a:rPr lang="zh-TW" altLang="en-US" sz="2400" dirty="0"/>
              <a:t>至 </a:t>
            </a:r>
            <a:r>
              <a:rPr lang="en-US" altLang="zh-TW" sz="2400" dirty="0"/>
              <a:t>20,000 </a:t>
            </a:r>
            <a:r>
              <a:rPr lang="zh-TW" altLang="en-US" sz="2400" dirty="0"/>
              <a:t>公里，</a:t>
            </a:r>
            <a:r>
              <a:rPr lang="en-US" altLang="zh-TW" sz="2400" dirty="0"/>
              <a:t>2 </a:t>
            </a:r>
            <a:r>
              <a:rPr lang="zh-TW" altLang="en-US" sz="2400" dirty="0"/>
              <a:t>名 </a:t>
            </a:r>
            <a:r>
              <a:rPr lang="en-US" altLang="zh-TW" sz="2400" dirty="0"/>
              <a:t>(5%) </a:t>
            </a:r>
            <a:r>
              <a:rPr lang="zh-TW" altLang="en-US" sz="2400" dirty="0"/>
              <a:t>每年超過 </a:t>
            </a:r>
            <a:r>
              <a:rPr lang="en-US" altLang="zh-TW" sz="2400" dirty="0"/>
              <a:t>20,000 </a:t>
            </a:r>
            <a:r>
              <a:rPr lang="zh-TW" altLang="en-US" sz="2400" dirty="0"/>
              <a:t>公里。</a:t>
            </a:r>
            <a:endParaRPr lang="en-US" altLang="zh-TW" sz="2400" dirty="0"/>
          </a:p>
          <a:p>
            <a:r>
              <a:rPr lang="zh-TW" altLang="en-US" sz="2400" dirty="0"/>
              <a:t>本研究符合美國心理學會的道德規範。</a:t>
            </a:r>
            <a:endParaRPr lang="en-US" altLang="zh-TW" sz="2400" dirty="0"/>
          </a:p>
        </p:txBody>
      </p:sp>
    </p:spTree>
    <p:extLst>
      <p:ext uri="{BB962C8B-B14F-4D97-AF65-F5344CB8AC3E}">
        <p14:creationId xmlns:p14="http://schemas.microsoft.com/office/powerpoint/2010/main" val="96202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2231136" y="103558"/>
            <a:ext cx="7729728" cy="686555"/>
          </a:xfrm>
        </p:spPr>
        <p:txBody>
          <a:bodyPr>
            <a:normAutofit fontScale="90000"/>
          </a:bodyPr>
          <a:lstStyle/>
          <a:p>
            <a:r>
              <a:rPr lang="zh-TW" altLang="en-US" dirty="0"/>
              <a:t>方法</a:t>
            </a:r>
            <a:r>
              <a:rPr lang="en-US" altLang="zh-TW" dirty="0"/>
              <a:t>-</a:t>
            </a:r>
            <a:r>
              <a:rPr lang="zh-TW" altLang="en-US" dirty="0"/>
              <a:t>設備</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541536" y="1136342"/>
            <a:ext cx="11230253" cy="4953740"/>
          </a:xfrm>
        </p:spPr>
        <p:txBody>
          <a:bodyPr>
            <a:normAutofit/>
          </a:bodyPr>
          <a:lstStyle/>
          <a:p>
            <a:r>
              <a:rPr lang="zh-TW" altLang="en-US" sz="2400" dirty="0"/>
              <a:t>實驗是在一個固定的駕駛模擬器中進行的，該模擬器由一個車輛模型組成，模型包括一個可調式 </a:t>
            </a:r>
            <a:r>
              <a:rPr lang="en-US" altLang="zh-TW" sz="2400" dirty="0"/>
              <a:t>BMW </a:t>
            </a:r>
            <a:r>
              <a:rPr lang="zh-TW" altLang="en-US" sz="2400" dirty="0"/>
              <a:t>駕駛員座椅、方向盤（</a:t>
            </a:r>
            <a:r>
              <a:rPr lang="en-US" altLang="zh-TW" sz="2400" dirty="0" err="1"/>
              <a:t>Senso</a:t>
            </a:r>
            <a:r>
              <a:rPr lang="en-US" altLang="zh-TW" sz="2400" dirty="0"/>
              <a:t> Wheel</a:t>
            </a:r>
            <a:r>
              <a:rPr lang="zh-TW" altLang="en-US" sz="2400" dirty="0"/>
              <a:t>）、油門和煞車踏板。</a:t>
            </a:r>
            <a:endParaRPr lang="en-US" altLang="zh-TW" sz="2400" dirty="0"/>
          </a:p>
          <a:p>
            <a:r>
              <a:rPr lang="zh-TW" altLang="en-US" sz="2400" dirty="0"/>
              <a:t>以公里</a:t>
            </a:r>
            <a:r>
              <a:rPr lang="en-US" altLang="zh-TW" sz="2400" dirty="0"/>
              <a:t>/</a:t>
            </a:r>
            <a:r>
              <a:rPr lang="zh-TW" altLang="en-US" sz="2400" dirty="0"/>
              <a:t>小時為單位的車速和每分鐘轉數顯示在方向盤後面的 </a:t>
            </a:r>
            <a:r>
              <a:rPr lang="en-US" altLang="zh-TW" sz="2400" dirty="0"/>
              <a:t>24 </a:t>
            </a:r>
            <a:r>
              <a:rPr lang="zh-TW" altLang="en-US" sz="2400" dirty="0"/>
              <a:t>英寸顯示器上。</a:t>
            </a:r>
            <a:endParaRPr lang="en-US" altLang="zh-TW" sz="2400" dirty="0"/>
          </a:p>
          <a:p>
            <a:r>
              <a:rPr lang="en-US" altLang="zh-TW" sz="2400" dirty="0"/>
              <a:t>SILAB™ </a:t>
            </a:r>
            <a:r>
              <a:rPr lang="zh-TW" altLang="en-US" sz="2400" dirty="0"/>
              <a:t>用於在 </a:t>
            </a:r>
            <a:r>
              <a:rPr lang="en-US" altLang="zh-TW" sz="2400" dirty="0"/>
              <a:t>2 × 2 m </a:t>
            </a:r>
            <a:r>
              <a:rPr lang="zh-TW" altLang="en-US" sz="2400" dirty="0"/>
              <a:t>的背投屏幕上可視化駕駛場景。</a:t>
            </a:r>
            <a:endParaRPr lang="en-US" altLang="zh-TW" sz="2400" dirty="0"/>
          </a:p>
          <a:p>
            <a:r>
              <a:rPr lang="zh-TW" altLang="en-US" sz="2400" dirty="0"/>
              <a:t>該屏幕放置在車輛模型前方約 </a:t>
            </a:r>
            <a:r>
              <a:rPr lang="en-US" altLang="zh-TW" sz="2400" dirty="0"/>
              <a:t>2.5 m </a:t>
            </a:r>
            <a:r>
              <a:rPr lang="zh-TW" altLang="en-US" sz="2400" dirty="0"/>
              <a:t>處。</a:t>
            </a:r>
            <a:endParaRPr lang="en-US" altLang="zh-TW" sz="2400" dirty="0"/>
          </a:p>
          <a:p>
            <a:r>
              <a:rPr lang="zh-TW" altLang="en-US" sz="2400" dirty="0"/>
              <a:t>平板電腦（三星 </a:t>
            </a:r>
            <a:r>
              <a:rPr lang="en-US" altLang="zh-TW" sz="2400" dirty="0"/>
              <a:t>Galaxy Note 10.1</a:t>
            </a:r>
            <a:r>
              <a:rPr lang="zh-TW" altLang="en-US" sz="2400" dirty="0"/>
              <a:t>）安裝在參與者的右手邊以管理</a:t>
            </a:r>
            <a:r>
              <a:rPr lang="en-US" altLang="zh-TW" sz="2400" dirty="0"/>
              <a:t>TOR</a:t>
            </a:r>
            <a:r>
              <a:rPr lang="zh-TW" altLang="en-US" sz="2400" dirty="0"/>
              <a:t>與</a:t>
            </a:r>
            <a:r>
              <a:rPr lang="en-US" altLang="zh-TW" sz="2400" dirty="0"/>
              <a:t>NDRT</a:t>
            </a:r>
          </a:p>
          <a:p>
            <a:r>
              <a:rPr lang="en-US" altLang="zh-TW" sz="2400" dirty="0"/>
              <a:t>SMITM </a:t>
            </a:r>
            <a:r>
              <a:rPr lang="zh-TW" altLang="en-US" sz="2400" dirty="0"/>
              <a:t>眼動追踪眼鏡 </a:t>
            </a:r>
            <a:r>
              <a:rPr lang="en-US" altLang="zh-TW" sz="2400" dirty="0"/>
              <a:t>2.0 </a:t>
            </a:r>
            <a:r>
              <a:rPr lang="zh-TW" altLang="en-US" sz="2400" dirty="0"/>
              <a:t>版收集眼球運動</a:t>
            </a:r>
            <a:endParaRPr lang="en-US" altLang="zh-TW" sz="2400" dirty="0"/>
          </a:p>
        </p:txBody>
      </p:sp>
    </p:spTree>
    <p:extLst>
      <p:ext uri="{BB962C8B-B14F-4D97-AF65-F5344CB8AC3E}">
        <p14:creationId xmlns:p14="http://schemas.microsoft.com/office/powerpoint/2010/main" val="153100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BCF8BE-ED18-4CBC-8F61-099D10A1F8C5}"/>
              </a:ext>
            </a:extLst>
          </p:cNvPr>
          <p:cNvSpPr>
            <a:spLocks noGrp="1"/>
          </p:cNvSpPr>
          <p:nvPr>
            <p:ph type="title"/>
          </p:nvPr>
        </p:nvSpPr>
        <p:spPr>
          <a:xfrm>
            <a:off x="855097" y="489888"/>
            <a:ext cx="4341299" cy="619822"/>
          </a:xfrm>
        </p:spPr>
        <p:txBody>
          <a:bodyPr>
            <a:normAutofit fontScale="90000"/>
          </a:bodyPr>
          <a:lstStyle/>
          <a:p>
            <a:r>
              <a:rPr lang="zh-TW" altLang="en-US" dirty="0"/>
              <a:t>方法</a:t>
            </a:r>
            <a:r>
              <a:rPr lang="en-US" altLang="zh-TW" dirty="0"/>
              <a:t>-</a:t>
            </a:r>
            <a:r>
              <a:rPr lang="zh-TW" altLang="en-US" dirty="0"/>
              <a:t>場景</a:t>
            </a:r>
          </a:p>
        </p:txBody>
      </p:sp>
      <p:sp>
        <p:nvSpPr>
          <p:cNvPr id="3" name="內容版面配置區 2">
            <a:extLst>
              <a:ext uri="{FF2B5EF4-FFF2-40B4-BE49-F238E27FC236}">
                <a16:creationId xmlns:a16="http://schemas.microsoft.com/office/drawing/2014/main" id="{ED61E330-362F-4416-86AD-9D46BEC6A06B}"/>
              </a:ext>
            </a:extLst>
          </p:cNvPr>
          <p:cNvSpPr>
            <a:spLocks noGrp="1"/>
          </p:cNvSpPr>
          <p:nvPr>
            <p:ph idx="1"/>
          </p:nvPr>
        </p:nvSpPr>
        <p:spPr>
          <a:xfrm>
            <a:off x="246910" y="1553593"/>
            <a:ext cx="11302938" cy="4953740"/>
          </a:xfrm>
        </p:spPr>
        <p:txBody>
          <a:bodyPr>
            <a:normAutofit/>
          </a:bodyPr>
          <a:lstStyle/>
          <a:p>
            <a:r>
              <a:rPr lang="zh-TW" altLang="en-US" sz="2400" dirty="0"/>
              <a:t>駕駛場景：</a:t>
            </a:r>
            <a:r>
              <a:rPr lang="en-US" altLang="zh-TW" sz="2400" dirty="0"/>
              <a:t>3000m</a:t>
            </a:r>
            <a:r>
              <a:rPr lang="zh-TW" altLang="en-US" sz="2400" dirty="0"/>
              <a:t>長的鄉村直道雙車道公路，包括樹木、山脈、房屋等，對向車道沒有車輛。在 </a:t>
            </a:r>
            <a:r>
              <a:rPr lang="en-US" altLang="zh-TW" sz="2400" dirty="0"/>
              <a:t>2,500 m </a:t>
            </a:r>
            <a:r>
              <a:rPr lang="zh-TW" altLang="en-US" sz="2400" dirty="0"/>
              <a:t>後放置了一個施工標誌，在 </a:t>
            </a:r>
            <a:r>
              <a:rPr lang="en-US" altLang="zh-TW" sz="2400" dirty="0"/>
              <a:t>2,260 m </a:t>
            </a:r>
            <a:r>
              <a:rPr lang="zh-TW" altLang="en-US" sz="2400" dirty="0"/>
              <a:t>後</a:t>
            </a:r>
            <a:r>
              <a:rPr lang="en-US" altLang="zh-TW" sz="2400" dirty="0"/>
              <a:t>TOR</a:t>
            </a:r>
            <a:r>
              <a:rPr lang="zh-TW" altLang="en-US" sz="2400" dirty="0"/>
              <a:t>發出警告</a:t>
            </a:r>
            <a:endParaRPr lang="en-US" altLang="zh-TW" sz="2400" dirty="0"/>
          </a:p>
          <a:p>
            <a:r>
              <a:rPr lang="en-US" altLang="zh-TW" sz="2400" dirty="0"/>
              <a:t>TOR</a:t>
            </a:r>
            <a:r>
              <a:rPr lang="zh-TW" altLang="en-US" sz="2400" dirty="0"/>
              <a:t>包括兩個步驟，警告和警報。一半的參與者經歷了</a:t>
            </a:r>
            <a:r>
              <a:rPr lang="zh-TW" altLang="en-US" sz="2400" dirty="0">
                <a:solidFill>
                  <a:schemeClr val="tx1"/>
                </a:solidFill>
              </a:rPr>
              <a:t>視覺</a:t>
            </a:r>
            <a:r>
              <a:rPr lang="en-US" altLang="zh-TW" sz="2400" dirty="0">
                <a:solidFill>
                  <a:schemeClr val="tx1"/>
                </a:solidFill>
              </a:rPr>
              <a:t>+</a:t>
            </a:r>
            <a:r>
              <a:rPr lang="zh-TW" altLang="en-US" sz="2400" dirty="0">
                <a:solidFill>
                  <a:schemeClr val="tx1"/>
                </a:solidFill>
              </a:rPr>
              <a:t>聽覺 </a:t>
            </a:r>
            <a:r>
              <a:rPr lang="en-US" altLang="zh-TW" sz="2400" dirty="0"/>
              <a:t>TOR</a:t>
            </a:r>
            <a:r>
              <a:rPr lang="zh-TW" altLang="en-US" sz="2400" dirty="0"/>
              <a:t>。</a:t>
            </a:r>
            <a:endParaRPr lang="en-US" altLang="zh-TW" sz="2400" dirty="0"/>
          </a:p>
          <a:p>
            <a:r>
              <a:rPr lang="zh-TW" altLang="en-US" sz="2400" dirty="0"/>
              <a:t>第一步，警告，是一個單一的音調，然後是文字，“警告！前方道路工程。盡快接管車輛控制！”它在投影屏幕上以</a:t>
            </a:r>
            <a:r>
              <a:rPr lang="zh-TW" altLang="en-US" sz="2400" dirty="0">
                <a:highlight>
                  <a:srgbClr val="FFFF00"/>
                </a:highlight>
              </a:rPr>
              <a:t>黃色顯示</a:t>
            </a:r>
            <a:r>
              <a:rPr lang="zh-TW" altLang="en-US" sz="2400" dirty="0"/>
              <a:t>，模仿平視顯示器。它在到達施工現場前 </a:t>
            </a:r>
            <a:r>
              <a:rPr lang="en-US" altLang="zh-TW" sz="2400" dirty="0"/>
              <a:t>8.6 s </a:t>
            </a:r>
            <a:r>
              <a:rPr lang="zh-TW" altLang="en-US" sz="2400" dirty="0"/>
              <a:t>出現。</a:t>
            </a:r>
            <a:endParaRPr lang="en-US" altLang="zh-TW" sz="2400" dirty="0"/>
          </a:p>
          <a:p>
            <a:r>
              <a:rPr lang="zh-TW" altLang="en-US" sz="2400" dirty="0"/>
              <a:t>第二步，警報，是另一個單一的音調，然後是消息“警報！現在接管車輛控制！”在到達施工現場前 </a:t>
            </a:r>
            <a:r>
              <a:rPr lang="en-US" altLang="zh-TW" sz="2400" dirty="0"/>
              <a:t>2.5 </a:t>
            </a:r>
            <a:r>
              <a:rPr lang="zh-TW" altLang="en-US" sz="2400" dirty="0"/>
              <a:t>秒，屏幕上以</a:t>
            </a:r>
            <a:r>
              <a:rPr lang="zh-TW" altLang="en-US" sz="2400" dirty="0">
                <a:solidFill>
                  <a:schemeClr val="tx1"/>
                </a:solidFill>
                <a:highlight>
                  <a:srgbClr val="FFFF00"/>
                </a:highlight>
              </a:rPr>
              <a:t>紅色顯示</a:t>
            </a:r>
            <a:r>
              <a:rPr lang="zh-TW" altLang="en-US" sz="2400" dirty="0"/>
              <a:t>（見圖 </a:t>
            </a:r>
            <a:r>
              <a:rPr lang="en-US" altLang="zh-TW" sz="2400" dirty="0"/>
              <a:t>2</a:t>
            </a:r>
            <a:r>
              <a:rPr lang="zh-TW" altLang="en-US" sz="2400" dirty="0"/>
              <a:t>）</a:t>
            </a:r>
            <a:endParaRPr lang="en-US" altLang="zh-TW" sz="2400" dirty="0"/>
          </a:p>
          <a:p>
            <a:endParaRPr lang="en-US" altLang="zh-TW" sz="2400" dirty="0"/>
          </a:p>
        </p:txBody>
      </p:sp>
      <p:pic>
        <p:nvPicPr>
          <p:cNvPr id="4" name="圖片 3">
            <a:extLst>
              <a:ext uri="{FF2B5EF4-FFF2-40B4-BE49-F238E27FC236}">
                <a16:creationId xmlns:a16="http://schemas.microsoft.com/office/drawing/2014/main" id="{DD9497D2-800E-4914-B5DD-0D9C9DC8EED9}"/>
              </a:ext>
            </a:extLst>
          </p:cNvPr>
          <p:cNvPicPr/>
          <p:nvPr/>
        </p:nvPicPr>
        <p:blipFill rotWithShape="1">
          <a:blip r:embed="rId3"/>
          <a:srcRect l="6403" t="4753" r="8821" b="19647"/>
          <a:stretch/>
        </p:blipFill>
        <p:spPr>
          <a:xfrm>
            <a:off x="6809291" y="23002"/>
            <a:ext cx="4465468" cy="1553593"/>
          </a:xfrm>
          <a:prstGeom prst="rect">
            <a:avLst/>
          </a:prstGeom>
        </p:spPr>
      </p:pic>
      <p:pic>
        <p:nvPicPr>
          <p:cNvPr id="6" name="圖片 5">
            <a:extLst>
              <a:ext uri="{FF2B5EF4-FFF2-40B4-BE49-F238E27FC236}">
                <a16:creationId xmlns:a16="http://schemas.microsoft.com/office/drawing/2014/main" id="{B89BC430-1214-455C-B217-71D14617EA64}"/>
              </a:ext>
            </a:extLst>
          </p:cNvPr>
          <p:cNvPicPr/>
          <p:nvPr/>
        </p:nvPicPr>
        <p:blipFill rotWithShape="1">
          <a:blip r:embed="rId4"/>
          <a:srcRect b="8297"/>
          <a:stretch/>
        </p:blipFill>
        <p:spPr>
          <a:xfrm>
            <a:off x="8185210" y="4642930"/>
            <a:ext cx="3613213" cy="2121854"/>
          </a:xfrm>
          <a:prstGeom prst="rect">
            <a:avLst/>
          </a:prstGeom>
        </p:spPr>
      </p:pic>
      <p:sp>
        <p:nvSpPr>
          <p:cNvPr id="5" name="文字方塊 4">
            <a:extLst>
              <a:ext uri="{FF2B5EF4-FFF2-40B4-BE49-F238E27FC236}">
                <a16:creationId xmlns:a16="http://schemas.microsoft.com/office/drawing/2014/main" id="{4B390992-EC83-4B0A-BA36-96DEC6229AE2}"/>
              </a:ext>
            </a:extLst>
          </p:cNvPr>
          <p:cNvSpPr txBox="1"/>
          <p:nvPr/>
        </p:nvSpPr>
        <p:spPr>
          <a:xfrm>
            <a:off x="8957509" y="235916"/>
            <a:ext cx="692458" cy="369332"/>
          </a:xfrm>
          <a:prstGeom prst="rect">
            <a:avLst/>
          </a:prstGeom>
          <a:solidFill>
            <a:schemeClr val="tx2">
              <a:lumMod val="60000"/>
              <a:lumOff val="40000"/>
            </a:schemeClr>
          </a:solidFill>
        </p:spPr>
        <p:txBody>
          <a:bodyPr wrap="square" rtlCol="0">
            <a:spAutoFit/>
          </a:bodyPr>
          <a:lstStyle/>
          <a:p>
            <a:r>
              <a:rPr lang="zh-TW" altLang="en-US" dirty="0"/>
              <a:t>警告</a:t>
            </a:r>
          </a:p>
        </p:txBody>
      </p:sp>
      <p:sp>
        <p:nvSpPr>
          <p:cNvPr id="7" name="文字方塊 6">
            <a:extLst>
              <a:ext uri="{FF2B5EF4-FFF2-40B4-BE49-F238E27FC236}">
                <a16:creationId xmlns:a16="http://schemas.microsoft.com/office/drawing/2014/main" id="{6E04F377-CEB9-4976-9195-7ABAF36EE117}"/>
              </a:ext>
            </a:extLst>
          </p:cNvPr>
          <p:cNvSpPr txBox="1"/>
          <p:nvPr/>
        </p:nvSpPr>
        <p:spPr>
          <a:xfrm>
            <a:off x="9809825" y="235916"/>
            <a:ext cx="659966" cy="369332"/>
          </a:xfrm>
          <a:prstGeom prst="rect">
            <a:avLst/>
          </a:prstGeom>
          <a:solidFill>
            <a:schemeClr val="accent3">
              <a:lumMod val="20000"/>
              <a:lumOff val="80000"/>
            </a:schemeClr>
          </a:solidFill>
        </p:spPr>
        <p:txBody>
          <a:bodyPr wrap="square" rtlCol="0">
            <a:spAutoFit/>
          </a:bodyPr>
          <a:lstStyle/>
          <a:p>
            <a:r>
              <a:rPr lang="zh-TW" altLang="en-US" dirty="0"/>
              <a:t>警報</a:t>
            </a:r>
          </a:p>
        </p:txBody>
      </p:sp>
    </p:spTree>
    <p:extLst>
      <p:ext uri="{BB962C8B-B14F-4D97-AF65-F5344CB8AC3E}">
        <p14:creationId xmlns:p14="http://schemas.microsoft.com/office/powerpoint/2010/main" val="428184693"/>
      </p:ext>
    </p:extLst>
  </p:cSld>
  <p:clrMapOvr>
    <a:masterClrMapping/>
  </p:clrMapOvr>
</p:sld>
</file>

<file path=ppt/theme/theme1.xml><?xml version="1.0" encoding="utf-8"?>
<a:theme xmlns:a="http://schemas.openxmlformats.org/drawingml/2006/main" name="包裹">
  <a:themeElements>
    <a:clrScheme name="包裹">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包裹">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包裹">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TM10001115[[fn=包裹]]</Template>
  <TotalTime>3891</TotalTime>
  <Words>2676</Words>
  <Application>Microsoft Office PowerPoint</Application>
  <PresentationFormat>寬螢幕</PresentationFormat>
  <Paragraphs>137</Paragraphs>
  <Slides>18</Slides>
  <Notes>18</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18</vt:i4>
      </vt:variant>
    </vt:vector>
  </HeadingPairs>
  <TitlesOfParts>
    <vt:vector size="27" baseType="lpstr">
      <vt:lpstr>微軟正黑體</vt:lpstr>
      <vt:lpstr>新細明體</vt:lpstr>
      <vt:lpstr>Arial</vt:lpstr>
      <vt:lpstr>Calibri</vt:lpstr>
      <vt:lpstr>Corbel</vt:lpstr>
      <vt:lpstr>Gill Sans MT</vt:lpstr>
      <vt:lpstr>Source Sans Pro Light</vt:lpstr>
      <vt:lpstr>Wingdings</vt:lpstr>
      <vt:lpstr>包裹</vt:lpstr>
      <vt:lpstr>PowerPoint 簡報</vt:lpstr>
      <vt:lpstr>PowerPoint 簡報</vt:lpstr>
      <vt:lpstr>介紹</vt:lpstr>
      <vt:lpstr>介紹-介面設計</vt:lpstr>
      <vt:lpstr>介紹-NDRT</vt:lpstr>
      <vt:lpstr>介紹-經驗</vt:lpstr>
      <vt:lpstr>方法-參與者</vt:lpstr>
      <vt:lpstr>方法-設備</vt:lpstr>
      <vt:lpstr>方法-場景</vt:lpstr>
      <vt:lpstr>方法-非駕駛相關任務 (NDRT) </vt:lpstr>
      <vt:lpstr>方法-程序和實驗設計</vt:lpstr>
      <vt:lpstr>結果</vt:lpstr>
      <vt:lpstr>結果-TOR影響(聽、視+聽)</vt:lpstr>
      <vt:lpstr>結果-反複接管經驗的影響</vt:lpstr>
      <vt:lpstr>結果-反複接管經驗的影響</vt:lpstr>
      <vt:lpstr>討論</vt:lpstr>
      <vt:lpstr>討論</vt:lpstr>
      <vt:lpstr>討論-限制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dribs</dc:creator>
  <cp:lastModifiedBy>林俊佑</cp:lastModifiedBy>
  <cp:revision>31</cp:revision>
  <dcterms:created xsi:type="dcterms:W3CDTF">2021-08-31T06:25:36Z</dcterms:created>
  <dcterms:modified xsi:type="dcterms:W3CDTF">2021-09-25T14:13:20Z</dcterms:modified>
</cp:coreProperties>
</file>